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0D33A12-49D2-49E7-A5E9-8F71A556AF4E}">
  <a:tblStyle styleId="{90D33A12-49D2-49E7-A5E9-8F71A556AF4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6cc044706b_1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6cc044706b_1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6cc044706b_1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6cc044706b_1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6cc044706b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6cc044706b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6ca64f639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6ca64f639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6cc044706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6cc044706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6cc044706b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6cc044706b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6ca64f639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6ca64f639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6cc044706b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6cc044706b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6cc044706b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6cc044706b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6cc044706b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6cc044706b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6cc044706b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6cc044706b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6cc044706b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6cc044706b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6cc044706b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6cc044706b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6cc044706b_1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6cc044706b_1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6cc044706b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6cc044706b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6cc044706b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6cc044706b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6cc044706b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6cc044706b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6cc044706b_1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6cc044706b_1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6cc044706b_1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6cc044706b_1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6cc044706b_1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6cc044706b_1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6cc044706b_1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6cc044706b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6c656957e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6c656957e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6cc044706b_1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6cc044706b_1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6cc044706b_1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6cc044706b_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6cc044706b_1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6cc044706b_1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6cc044706b_1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6cc044706b_1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6cc044706b_1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6cc044706b_1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6cc631a29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6cc631a29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6cc631a29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6cc631a29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6cc631a29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6cc631a29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6cc631a29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6cc631a29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6cc631a29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6cc631a29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6c9ad97cd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6c9ad97cd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6cc631a29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6cc631a29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6cc631a291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6cc631a291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6cc631a29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6cc631a29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6cc631a291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6cc631a291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6cc631a291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6cc631a291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g6cc631a291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6cc631a291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g6ccde8f008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6ccde8f008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g6cc631a291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6cc631a291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g6ccde8f008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6ccde8f008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6c9ad97cd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6c9ad97cd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6c9ad97cd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6c9ad97cd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6cc044706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6cc044706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6cc044706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6cc044706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6ca64f639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6ca64f639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7.jpg"/><Relationship Id="rId5"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4.jpg"/><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8.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4.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8.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1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18.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18.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21.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33.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3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33.jpg"/><Relationship Id="rId4" Type="http://schemas.openxmlformats.org/officeDocument/2006/relationships/image" Target="../media/image35.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30.jpg"/><Relationship Id="rId4" Type="http://schemas.openxmlformats.org/officeDocument/2006/relationships/image" Target="../media/image32.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35.jpg"/><Relationship Id="rId4" Type="http://schemas.openxmlformats.org/officeDocument/2006/relationships/image" Target="../media/image34.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32.jpg"/><Relationship Id="rId4" Type="http://schemas.openxmlformats.org/officeDocument/2006/relationships/image" Target="../media/image43.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34.jpg"/><Relationship Id="rId4" Type="http://schemas.openxmlformats.org/officeDocument/2006/relationships/image" Target="../media/image36.jpg"/><Relationship Id="rId5" Type="http://schemas.openxmlformats.org/officeDocument/2006/relationships/image" Target="../media/image38.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37.jpg"/><Relationship Id="rId4" Type="http://schemas.openxmlformats.org/officeDocument/2006/relationships/image" Target="../media/image42.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13.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1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18.png"/><Relationship Id="rId4" Type="http://schemas.openxmlformats.org/officeDocument/2006/relationships/image" Target="../media/image39.png"/><Relationship Id="rId9" Type="http://schemas.openxmlformats.org/officeDocument/2006/relationships/image" Target="../media/image41.png"/><Relationship Id="rId5" Type="http://schemas.openxmlformats.org/officeDocument/2006/relationships/hyperlink" Target="https://www.facebook.com/groups/arduinoeautomacao/" TargetMode="External"/><Relationship Id="rId6" Type="http://schemas.openxmlformats.org/officeDocument/2006/relationships/hyperlink" Target="https://www.facebook.com/Ardu%C3%ADno-e-Automa%C3%A7%C3%A3o-105819164192759/" TargetMode="External"/><Relationship Id="rId7" Type="http://schemas.openxmlformats.org/officeDocument/2006/relationships/image" Target="../media/image40.png"/><Relationship Id="rId8" Type="http://schemas.openxmlformats.org/officeDocument/2006/relationships/hyperlink" Target="https://www.youtube.com/channel/UCU_6IWiaIw0EKgPaD3aHYLQ"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9.png"/><Relationship Id="rId5"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3.jpg"/><Relationship Id="rId5"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3.jpg"/><Relationship Id="rId5"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9.jpg"/><Relationship Id="rId4" Type="http://schemas.openxmlformats.org/officeDocument/2006/relationships/image" Target="../media/image18.png"/><Relationship Id="rId5" Type="http://schemas.openxmlformats.org/officeDocument/2006/relationships/image" Target="../media/image2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75558" l="65609" r="11634" t="10042"/>
          <a:stretch/>
        </p:blipFill>
        <p:spPr>
          <a:xfrm>
            <a:off x="3374825" y="0"/>
            <a:ext cx="5769175" cy="5143501"/>
          </a:xfrm>
          <a:prstGeom prst="rect">
            <a:avLst/>
          </a:prstGeom>
          <a:noFill/>
          <a:ln cap="flat" cmpd="sng" w="9525">
            <a:solidFill>
              <a:srgbClr val="114D83"/>
            </a:solidFill>
            <a:prstDash val="solid"/>
            <a:round/>
            <a:headEnd len="sm" w="sm" type="none"/>
            <a:tailEnd len="sm" w="sm" type="none"/>
          </a:ln>
        </p:spPr>
      </p:pic>
      <p:sp>
        <p:nvSpPr>
          <p:cNvPr id="55" name="Google Shape;55;p13"/>
          <p:cNvSpPr/>
          <p:nvPr/>
        </p:nvSpPr>
        <p:spPr>
          <a:xfrm>
            <a:off x="0" y="297300"/>
            <a:ext cx="8836800" cy="4548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125" y="0"/>
            <a:ext cx="3374700" cy="5143500"/>
          </a:xfrm>
          <a:prstGeom prst="rect">
            <a:avLst/>
          </a:prstGeom>
          <a:solidFill>
            <a:srgbClr val="114D8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 name="Google Shape;57;p13"/>
          <p:cNvPicPr preferRelativeResize="0"/>
          <p:nvPr/>
        </p:nvPicPr>
        <p:blipFill rotWithShape="1">
          <a:blip r:embed="rId3">
            <a:alphaModFix/>
          </a:blip>
          <a:srcRect b="75558" l="65609" r="11634" t="10042"/>
          <a:stretch/>
        </p:blipFill>
        <p:spPr>
          <a:xfrm>
            <a:off x="0" y="0"/>
            <a:ext cx="3374700" cy="5143501"/>
          </a:xfrm>
          <a:prstGeom prst="rect">
            <a:avLst/>
          </a:prstGeom>
          <a:noFill/>
          <a:ln cap="flat" cmpd="sng" w="9525">
            <a:solidFill>
              <a:srgbClr val="114D83"/>
            </a:solidFill>
            <a:prstDash val="solid"/>
            <a:round/>
            <a:headEnd len="sm" w="sm" type="none"/>
            <a:tailEnd len="sm" w="sm" type="none"/>
          </a:ln>
        </p:spPr>
      </p:pic>
      <p:pic>
        <p:nvPicPr>
          <p:cNvPr id="58" name="Google Shape;58;p13"/>
          <p:cNvPicPr preferRelativeResize="0"/>
          <p:nvPr/>
        </p:nvPicPr>
        <p:blipFill rotWithShape="1">
          <a:blip r:embed="rId3">
            <a:alphaModFix/>
          </a:blip>
          <a:srcRect b="0" l="0" r="11378" t="3334"/>
          <a:stretch/>
        </p:blipFill>
        <p:spPr>
          <a:xfrm>
            <a:off x="0" y="0"/>
            <a:ext cx="3374700" cy="5143501"/>
          </a:xfrm>
          <a:prstGeom prst="rect">
            <a:avLst/>
          </a:prstGeom>
          <a:noFill/>
          <a:ln>
            <a:noFill/>
          </a:ln>
        </p:spPr>
      </p:pic>
      <p:sp>
        <p:nvSpPr>
          <p:cNvPr id="59" name="Google Shape;59;p13"/>
          <p:cNvSpPr txBox="1"/>
          <p:nvPr/>
        </p:nvSpPr>
        <p:spPr>
          <a:xfrm>
            <a:off x="3374825" y="3836025"/>
            <a:ext cx="5370000" cy="6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3000">
                <a:solidFill>
                  <a:srgbClr val="073763"/>
                </a:solidFill>
              </a:rPr>
              <a:t>sem biblioteca!!!</a:t>
            </a:r>
            <a:endParaRPr b="1" i="1" sz="3000">
              <a:solidFill>
                <a:srgbClr val="073763"/>
              </a:solidFill>
            </a:endParaRPr>
          </a:p>
        </p:txBody>
      </p:sp>
      <p:pic>
        <p:nvPicPr>
          <p:cNvPr id="60" name="Google Shape;60;p13"/>
          <p:cNvPicPr preferRelativeResize="0"/>
          <p:nvPr/>
        </p:nvPicPr>
        <p:blipFill rotWithShape="1">
          <a:blip r:embed="rId4">
            <a:alphaModFix/>
          </a:blip>
          <a:srcRect b="4126" l="15304" r="13546" t="16507"/>
          <a:stretch/>
        </p:blipFill>
        <p:spPr>
          <a:xfrm>
            <a:off x="3736400" y="297300"/>
            <a:ext cx="5008425" cy="3726513"/>
          </a:xfrm>
          <a:prstGeom prst="rect">
            <a:avLst/>
          </a:prstGeom>
          <a:noFill/>
          <a:ln>
            <a:noFill/>
          </a:ln>
        </p:spPr>
      </p:pic>
      <p:pic>
        <p:nvPicPr>
          <p:cNvPr id="61" name="Google Shape;61;p13"/>
          <p:cNvPicPr preferRelativeResize="0"/>
          <p:nvPr/>
        </p:nvPicPr>
        <p:blipFill rotWithShape="1">
          <a:blip r:embed="rId5">
            <a:alphaModFix/>
          </a:blip>
          <a:srcRect b="16996" l="0" r="1283" t="17481"/>
          <a:stretch/>
        </p:blipFill>
        <p:spPr>
          <a:xfrm>
            <a:off x="7099550" y="3640800"/>
            <a:ext cx="1693526" cy="1147500"/>
          </a:xfrm>
          <a:prstGeom prst="rect">
            <a:avLst/>
          </a:prstGeom>
          <a:noFill/>
          <a:ln cap="flat" cmpd="sng" w="9525">
            <a:solidFill>
              <a:srgbClr val="FFFFFF"/>
            </a:solidFill>
            <a:prstDash val="solid"/>
            <a:round/>
            <a:headEnd len="sm" w="sm" type="none"/>
            <a:tailEnd len="sm" w="sm" type="none"/>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2"/>
          <p:cNvSpPr/>
          <p:nvPr/>
        </p:nvSpPr>
        <p:spPr>
          <a:xfrm>
            <a:off x="0" y="0"/>
            <a:ext cx="9144000" cy="51435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pic>
        <p:nvPicPr>
          <p:cNvPr id="191" name="Google Shape;191;p22"/>
          <p:cNvPicPr preferRelativeResize="0"/>
          <p:nvPr/>
        </p:nvPicPr>
        <p:blipFill>
          <a:blip r:embed="rId3">
            <a:alphaModFix/>
          </a:blip>
          <a:stretch>
            <a:fillRect/>
          </a:stretch>
        </p:blipFill>
        <p:spPr>
          <a:xfrm>
            <a:off x="1000125" y="317100"/>
            <a:ext cx="7143750" cy="2381250"/>
          </a:xfrm>
          <a:prstGeom prst="rect">
            <a:avLst/>
          </a:prstGeom>
          <a:noFill/>
          <a:ln cap="flat" cmpd="sng" w="114300">
            <a:solidFill>
              <a:srgbClr val="FFFFFF"/>
            </a:solidFill>
            <a:prstDash val="solid"/>
            <a:round/>
            <a:headEnd len="sm" w="sm" type="none"/>
            <a:tailEnd len="sm" w="sm" type="none"/>
          </a:ln>
        </p:spPr>
      </p:pic>
      <p:sp>
        <p:nvSpPr>
          <p:cNvPr id="192" name="Google Shape;192;p22"/>
          <p:cNvSpPr txBox="1"/>
          <p:nvPr/>
        </p:nvSpPr>
        <p:spPr>
          <a:xfrm>
            <a:off x="0" y="3039800"/>
            <a:ext cx="9144000" cy="162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rPr>
              <a:t>Conquista desbloqueada: </a:t>
            </a:r>
            <a:endParaRPr b="1" sz="1800">
              <a:solidFill>
                <a:schemeClr val="accent1"/>
              </a:solidFill>
            </a:endParaRPr>
          </a:p>
          <a:p>
            <a:pPr indent="0" lvl="0" marL="0" rtl="0" algn="l">
              <a:spcBef>
                <a:spcPts val="0"/>
              </a:spcBef>
              <a:spcAft>
                <a:spcPts val="0"/>
              </a:spcAft>
              <a:buNone/>
            </a:pPr>
            <a:r>
              <a:t/>
            </a:r>
            <a:endParaRPr b="1" sz="3000">
              <a:solidFill>
                <a:schemeClr val="accent1"/>
              </a:solidFill>
            </a:endParaRPr>
          </a:p>
          <a:p>
            <a:pPr indent="0" lvl="0" marL="0" rtl="0" algn="ctr">
              <a:spcBef>
                <a:spcPts val="0"/>
              </a:spcBef>
              <a:spcAft>
                <a:spcPts val="0"/>
              </a:spcAft>
              <a:buNone/>
            </a:pPr>
            <a:r>
              <a:rPr b="1" lang="en" sz="3600">
                <a:solidFill>
                  <a:schemeClr val="accent1"/>
                </a:solidFill>
              </a:rPr>
              <a:t>Conhecimentos de mecânica básica Interrupção</a:t>
            </a:r>
            <a:endParaRPr b="1" sz="3600">
              <a:solidFill>
                <a:schemeClr val="accen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23"/>
          <p:cNvSpPr/>
          <p:nvPr/>
        </p:nvSpPr>
        <p:spPr>
          <a:xfrm>
            <a:off x="0" y="0"/>
            <a:ext cx="9144000" cy="51435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98" name="Google Shape;198;p23"/>
          <p:cNvSpPr/>
          <p:nvPr/>
        </p:nvSpPr>
        <p:spPr>
          <a:xfrm>
            <a:off x="125900" y="397138"/>
            <a:ext cx="4097351" cy="4349225"/>
          </a:xfrm>
          <a:prstGeom prst="rect">
            <a:avLst/>
          </a:prstGeom>
        </p:spPr>
        <p:txBody>
          <a:bodyPr>
            <a:prstTxWarp prst="textPlain"/>
          </a:bodyPr>
          <a:lstStyle/>
          <a:p>
            <a:pPr lvl="0" algn="ctr"/>
            <a:r>
              <a:rPr b="0" i="0">
                <a:ln cap="flat" cmpd="sng" w="9525">
                  <a:solidFill>
                    <a:srgbClr val="FFFFFF"/>
                  </a:solidFill>
                  <a:prstDash val="solid"/>
                  <a:round/>
                  <a:headEnd len="sm" w="sm" type="none"/>
                  <a:tailEnd len="sm" w="sm" type="none"/>
                </a:ln>
                <a:solidFill>
                  <a:srgbClr val="FFFFFF"/>
                </a:solidFill>
                <a:latin typeface="Arial"/>
              </a:rPr>
              <a:t>1º</a:t>
            </a:r>
          </a:p>
        </p:txBody>
      </p:sp>
      <p:sp>
        <p:nvSpPr>
          <p:cNvPr id="199" name="Google Shape;199;p23"/>
          <p:cNvSpPr txBox="1"/>
          <p:nvPr/>
        </p:nvSpPr>
        <p:spPr>
          <a:xfrm>
            <a:off x="2111625" y="4020025"/>
            <a:ext cx="29157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FFFFFF"/>
                </a:solidFill>
              </a:rPr>
              <a:t>PASSO</a:t>
            </a:r>
            <a:endParaRPr b="1" sz="48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24"/>
          <p:cNvSpPr/>
          <p:nvPr/>
        </p:nvSpPr>
        <p:spPr>
          <a:xfrm>
            <a:off x="0" y="0"/>
            <a:ext cx="9144000" cy="51435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05" name="Google Shape;205;p24"/>
          <p:cNvSpPr txBox="1"/>
          <p:nvPr/>
        </p:nvSpPr>
        <p:spPr>
          <a:xfrm>
            <a:off x="560750" y="551100"/>
            <a:ext cx="8150400" cy="10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4"/>
          <p:cNvSpPr txBox="1"/>
          <p:nvPr/>
        </p:nvSpPr>
        <p:spPr>
          <a:xfrm>
            <a:off x="280375" y="139575"/>
            <a:ext cx="8391900" cy="6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Agora que foi explicado o conceito de interrupção da comunicação podemos </a:t>
            </a:r>
            <a:r>
              <a:rPr b="1" lang="en">
                <a:solidFill>
                  <a:srgbClr val="FFFFFF"/>
                </a:solidFill>
              </a:rPr>
              <a:t>prosseguir com a montagem do circuito para fazer a configuração do módulo </a:t>
            </a:r>
            <a:r>
              <a:rPr b="1" i="1" lang="en">
                <a:solidFill>
                  <a:srgbClr val="FFFFFF"/>
                </a:solidFill>
              </a:rPr>
              <a:t>Bluetooth</a:t>
            </a:r>
            <a:r>
              <a:rPr b="1" lang="en">
                <a:solidFill>
                  <a:srgbClr val="FFFFFF"/>
                </a:solidFill>
              </a:rPr>
              <a:t>.</a:t>
            </a:r>
            <a:endParaRPr b="1">
              <a:solidFill>
                <a:srgbClr val="FFFFFF"/>
              </a:solidFill>
            </a:endParaRPr>
          </a:p>
          <a:p>
            <a:pPr indent="0" lvl="0" marL="0" rtl="0" algn="l">
              <a:spcBef>
                <a:spcPts val="0"/>
              </a:spcBef>
              <a:spcAft>
                <a:spcPts val="0"/>
              </a:spcAft>
              <a:buNone/>
            </a:pPr>
            <a:r>
              <a:t/>
            </a:r>
            <a:endParaRPr b="1">
              <a:solidFill>
                <a:srgbClr val="FFFFFF"/>
              </a:solidFill>
            </a:endParaRPr>
          </a:p>
          <a:p>
            <a:pPr indent="0" lvl="0" marL="0" rtl="0" algn="l">
              <a:spcBef>
                <a:spcPts val="0"/>
              </a:spcBef>
              <a:spcAft>
                <a:spcPts val="0"/>
              </a:spcAft>
              <a:buNone/>
            </a:pPr>
            <a:r>
              <a:rPr b="1" lang="en">
                <a:solidFill>
                  <a:srgbClr val="FFFFFF"/>
                </a:solidFill>
              </a:rPr>
              <a:t>Essa configuração inicial é feita por comandos denominados de COMANDOS AT, e para essa comunicação ser bem sucedida deve-se montar o circuito abaixo. Ao lado há uma tabela de conexão que mostra quais pinos devem estar conectados.</a:t>
            </a:r>
            <a:endParaRPr b="1">
              <a:solidFill>
                <a:srgbClr val="FFFFFF"/>
              </a:solidFill>
            </a:endParaRPr>
          </a:p>
        </p:txBody>
      </p:sp>
      <p:pic>
        <p:nvPicPr>
          <p:cNvPr id="207" name="Google Shape;207;p24"/>
          <p:cNvPicPr preferRelativeResize="0"/>
          <p:nvPr/>
        </p:nvPicPr>
        <p:blipFill rotWithShape="1">
          <a:blip r:embed="rId3">
            <a:alphaModFix/>
          </a:blip>
          <a:srcRect b="9744" l="0" r="64854" t="38060"/>
          <a:stretch/>
        </p:blipFill>
        <p:spPr>
          <a:xfrm>
            <a:off x="628763" y="1592025"/>
            <a:ext cx="4446624" cy="3377125"/>
          </a:xfrm>
          <a:prstGeom prst="rect">
            <a:avLst/>
          </a:prstGeom>
          <a:noFill/>
          <a:ln cap="flat" cmpd="sng" w="9525">
            <a:solidFill>
              <a:srgbClr val="0097A7"/>
            </a:solidFill>
            <a:prstDash val="solid"/>
            <a:round/>
            <a:headEnd len="sm" w="sm" type="none"/>
            <a:tailEnd len="sm" w="sm" type="none"/>
          </a:ln>
        </p:spPr>
      </p:pic>
      <p:graphicFrame>
        <p:nvGraphicFramePr>
          <p:cNvPr id="208" name="Google Shape;208;p24"/>
          <p:cNvGraphicFramePr/>
          <p:nvPr/>
        </p:nvGraphicFramePr>
        <p:xfrm>
          <a:off x="6047675" y="1480990"/>
          <a:ext cx="3000000" cy="3000000"/>
        </p:xfrm>
        <a:graphic>
          <a:graphicData uri="http://schemas.openxmlformats.org/drawingml/2006/table">
            <a:tbl>
              <a:tblPr>
                <a:noFill/>
                <a:tableStyleId>{90D33A12-49D2-49E7-A5E9-8F71A556AF4E}</a:tableStyleId>
              </a:tblPr>
              <a:tblGrid>
                <a:gridCol w="1134775"/>
                <a:gridCol w="1134775"/>
              </a:tblGrid>
              <a:tr h="567550">
                <a:tc>
                  <a:txBody>
                    <a:bodyPr/>
                    <a:lstStyle/>
                    <a:p>
                      <a:pPr indent="0" lvl="0" marL="0" rtl="0" algn="ctr">
                        <a:spcBef>
                          <a:spcPts val="0"/>
                        </a:spcBef>
                        <a:spcAft>
                          <a:spcPts val="0"/>
                        </a:spcAft>
                        <a:buNone/>
                      </a:pPr>
                      <a:r>
                        <a:rPr b="1" lang="en">
                          <a:solidFill>
                            <a:srgbClr val="FFFFFF"/>
                          </a:solidFill>
                        </a:rPr>
                        <a:t>HC - 05</a:t>
                      </a:r>
                      <a:endParaRPr b="1">
                        <a:solidFill>
                          <a:srgbClr val="FFFFFF"/>
                        </a:solidFill>
                      </a:endParaRPr>
                    </a:p>
                    <a:p>
                      <a:pPr indent="0" lvl="0" marL="0" rtl="0" algn="ctr">
                        <a:spcBef>
                          <a:spcPts val="0"/>
                        </a:spcBef>
                        <a:spcAft>
                          <a:spcPts val="0"/>
                        </a:spcAft>
                        <a:buNone/>
                      </a:pPr>
                      <a:r>
                        <a:rPr b="1" lang="en">
                          <a:solidFill>
                            <a:srgbClr val="FFFFFF"/>
                          </a:solidFill>
                        </a:rPr>
                        <a:t>(Bluetooth)</a:t>
                      </a:r>
                      <a:endParaRPr b="1">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FFFFFF"/>
                          </a:solidFill>
                        </a:rPr>
                        <a:t>Arduino</a:t>
                      </a:r>
                      <a:endParaRPr b="1">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r h="369550">
                <a:tc>
                  <a:txBody>
                    <a:bodyPr/>
                    <a:lstStyle/>
                    <a:p>
                      <a:pPr indent="0" lvl="0" marL="0" rtl="0" algn="ctr">
                        <a:spcBef>
                          <a:spcPts val="0"/>
                        </a:spcBef>
                        <a:spcAft>
                          <a:spcPts val="0"/>
                        </a:spcAft>
                        <a:buNone/>
                      </a:pPr>
                      <a:r>
                        <a:rPr b="1" lang="en">
                          <a:solidFill>
                            <a:srgbClr val="FFFFFF"/>
                          </a:solidFill>
                        </a:rPr>
                        <a:t>VCC</a:t>
                      </a:r>
                      <a:endParaRPr b="1">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FFFFFF"/>
                          </a:solidFill>
                        </a:rPr>
                        <a:t>5V</a:t>
                      </a:r>
                      <a:endParaRPr b="1">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r h="379250">
                <a:tc>
                  <a:txBody>
                    <a:bodyPr/>
                    <a:lstStyle/>
                    <a:p>
                      <a:pPr indent="0" lvl="0" marL="0" rtl="0" algn="ctr">
                        <a:spcBef>
                          <a:spcPts val="0"/>
                        </a:spcBef>
                        <a:spcAft>
                          <a:spcPts val="0"/>
                        </a:spcAft>
                        <a:buNone/>
                      </a:pPr>
                      <a:r>
                        <a:rPr b="1" lang="en">
                          <a:solidFill>
                            <a:srgbClr val="FFFFFF"/>
                          </a:solidFill>
                        </a:rPr>
                        <a:t>GND</a:t>
                      </a:r>
                      <a:endParaRPr b="1">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FFFFFF"/>
                          </a:solidFill>
                        </a:rPr>
                        <a:t>GND</a:t>
                      </a:r>
                      <a:endParaRPr b="1">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r h="447050">
                <a:tc>
                  <a:txBody>
                    <a:bodyPr/>
                    <a:lstStyle/>
                    <a:p>
                      <a:pPr indent="0" lvl="0" marL="0" rtl="0" algn="ctr">
                        <a:spcBef>
                          <a:spcPts val="0"/>
                        </a:spcBef>
                        <a:spcAft>
                          <a:spcPts val="0"/>
                        </a:spcAft>
                        <a:buNone/>
                      </a:pPr>
                      <a:r>
                        <a:rPr b="1" lang="en">
                          <a:solidFill>
                            <a:srgbClr val="FFFFFF"/>
                          </a:solidFill>
                        </a:rPr>
                        <a:t>TX</a:t>
                      </a:r>
                      <a:endParaRPr b="1">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FFFFFF"/>
                          </a:solidFill>
                        </a:rPr>
                        <a:t>TX</a:t>
                      </a:r>
                      <a:endParaRPr b="1">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r h="282375">
                <a:tc>
                  <a:txBody>
                    <a:bodyPr/>
                    <a:lstStyle/>
                    <a:p>
                      <a:pPr indent="0" lvl="0" marL="0" rtl="0" algn="ctr">
                        <a:spcBef>
                          <a:spcPts val="0"/>
                        </a:spcBef>
                        <a:spcAft>
                          <a:spcPts val="0"/>
                        </a:spcAft>
                        <a:buNone/>
                      </a:pPr>
                      <a:r>
                        <a:rPr b="1" lang="en">
                          <a:solidFill>
                            <a:srgbClr val="FFFFFF"/>
                          </a:solidFill>
                        </a:rPr>
                        <a:t>RX</a:t>
                      </a:r>
                      <a:endParaRPr b="1">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FFFFFF"/>
                          </a:solidFill>
                        </a:rPr>
                        <a:t>RX</a:t>
                      </a:r>
                      <a:endParaRPr b="1">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r h="437300">
                <a:tc>
                  <a:txBody>
                    <a:bodyPr/>
                    <a:lstStyle/>
                    <a:p>
                      <a:pPr indent="0" lvl="0" marL="0" rtl="0" algn="ctr">
                        <a:spcBef>
                          <a:spcPts val="0"/>
                        </a:spcBef>
                        <a:spcAft>
                          <a:spcPts val="0"/>
                        </a:spcAft>
                        <a:buNone/>
                      </a:pPr>
                      <a:r>
                        <a:rPr b="1" lang="en">
                          <a:solidFill>
                            <a:srgbClr val="FFFFFF"/>
                          </a:solidFill>
                        </a:rPr>
                        <a:t>State</a:t>
                      </a:r>
                      <a:endParaRPr b="1">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FFFFFF"/>
                          </a:solidFill>
                        </a:rPr>
                        <a:t>não conecta</a:t>
                      </a:r>
                      <a:endParaRPr b="1">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r h="491125">
                <a:tc>
                  <a:txBody>
                    <a:bodyPr/>
                    <a:lstStyle/>
                    <a:p>
                      <a:pPr indent="0" lvl="0" marL="0" rtl="0" algn="ctr">
                        <a:spcBef>
                          <a:spcPts val="0"/>
                        </a:spcBef>
                        <a:spcAft>
                          <a:spcPts val="0"/>
                        </a:spcAft>
                        <a:buNone/>
                      </a:pPr>
                      <a:r>
                        <a:rPr b="1" lang="en">
                          <a:solidFill>
                            <a:srgbClr val="FFFFFF"/>
                          </a:solidFill>
                        </a:rPr>
                        <a:t>ENable</a:t>
                      </a:r>
                      <a:endParaRPr b="1">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FFFFFF"/>
                          </a:solidFill>
                        </a:rPr>
                        <a:t>Não conecta</a:t>
                      </a:r>
                      <a:endParaRPr b="1">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5"/>
          <p:cNvSpPr/>
          <p:nvPr/>
        </p:nvSpPr>
        <p:spPr>
          <a:xfrm>
            <a:off x="0" y="0"/>
            <a:ext cx="9144000" cy="5143500"/>
          </a:xfrm>
          <a:prstGeom prst="rect">
            <a:avLst/>
          </a:prstGeom>
          <a:solidFill>
            <a:srgbClr val="FF00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5"/>
          <p:cNvSpPr txBox="1"/>
          <p:nvPr/>
        </p:nvSpPr>
        <p:spPr>
          <a:xfrm>
            <a:off x="1982000" y="2330050"/>
            <a:ext cx="5568900" cy="6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5"/>
          <p:cNvSpPr/>
          <p:nvPr/>
        </p:nvSpPr>
        <p:spPr>
          <a:xfrm>
            <a:off x="2654050" y="1704825"/>
            <a:ext cx="5568900" cy="1751100"/>
          </a:xfrm>
          <a:prstGeom prst="round2DiagRect">
            <a:avLst>
              <a:gd fmla="val 50000" name="adj1"/>
              <a:gd fmla="val 0" name="adj2"/>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25"/>
          <p:cNvPicPr preferRelativeResize="0"/>
          <p:nvPr/>
        </p:nvPicPr>
        <p:blipFill>
          <a:blip r:embed="rId3">
            <a:alphaModFix/>
          </a:blip>
          <a:stretch>
            <a:fillRect/>
          </a:stretch>
        </p:blipFill>
        <p:spPr>
          <a:xfrm>
            <a:off x="580575" y="1150825"/>
            <a:ext cx="3008251" cy="3008251"/>
          </a:xfrm>
          <a:prstGeom prst="rect">
            <a:avLst/>
          </a:prstGeom>
          <a:noFill/>
          <a:ln>
            <a:noFill/>
          </a:ln>
        </p:spPr>
      </p:pic>
      <p:sp>
        <p:nvSpPr>
          <p:cNvPr id="217" name="Google Shape;217;p25"/>
          <p:cNvSpPr/>
          <p:nvPr/>
        </p:nvSpPr>
        <p:spPr>
          <a:xfrm rot="-8100700">
            <a:off x="2074672" y="2131478"/>
            <a:ext cx="1041356" cy="1084843"/>
          </a:xfrm>
          <a:prstGeom prst="rtTriangl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5"/>
          <p:cNvSpPr txBox="1"/>
          <p:nvPr/>
        </p:nvSpPr>
        <p:spPr>
          <a:xfrm>
            <a:off x="3477425" y="1840425"/>
            <a:ext cx="4745400" cy="139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t>É fundamental que o esquema elétrico montado esteja igual </a:t>
            </a:r>
            <a:endParaRPr b="1" sz="1800"/>
          </a:p>
          <a:p>
            <a:pPr indent="0" lvl="0" marL="0" rtl="0" algn="ctr">
              <a:spcBef>
                <a:spcPts val="0"/>
              </a:spcBef>
              <a:spcAft>
                <a:spcPts val="0"/>
              </a:spcAft>
              <a:buClr>
                <a:schemeClr val="dk1"/>
              </a:buClr>
              <a:buSzPts val="1100"/>
              <a:buFont typeface="Arial"/>
              <a:buNone/>
            </a:pPr>
            <a:r>
              <a:rPr b="1" lang="en" sz="1800"/>
              <a:t>ao apresentado. </a:t>
            </a:r>
            <a:endParaRPr b="1"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26"/>
          <p:cNvSpPr/>
          <p:nvPr/>
        </p:nvSpPr>
        <p:spPr>
          <a:xfrm>
            <a:off x="0" y="0"/>
            <a:ext cx="9144000" cy="51435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24" name="Google Shape;224;p26"/>
          <p:cNvSpPr/>
          <p:nvPr/>
        </p:nvSpPr>
        <p:spPr>
          <a:xfrm>
            <a:off x="125900" y="397138"/>
            <a:ext cx="4507086" cy="4349225"/>
          </a:xfrm>
          <a:prstGeom prst="rect">
            <a:avLst/>
          </a:prstGeom>
        </p:spPr>
        <p:txBody>
          <a:bodyPr>
            <a:prstTxWarp prst="textPlain"/>
          </a:bodyPr>
          <a:lstStyle/>
          <a:p>
            <a:pPr lvl="0" algn="ctr"/>
            <a:r>
              <a:rPr b="0" i="0">
                <a:ln cap="flat" cmpd="sng" w="9525">
                  <a:solidFill>
                    <a:srgbClr val="FFFFFF"/>
                  </a:solidFill>
                  <a:prstDash val="solid"/>
                  <a:round/>
                  <a:headEnd len="sm" w="sm" type="none"/>
                  <a:tailEnd len="sm" w="sm" type="none"/>
                </a:ln>
                <a:solidFill>
                  <a:srgbClr val="FFFFFF"/>
                </a:solidFill>
                <a:latin typeface="Arial"/>
              </a:rPr>
              <a:t>2º</a:t>
            </a:r>
          </a:p>
        </p:txBody>
      </p:sp>
      <p:sp>
        <p:nvSpPr>
          <p:cNvPr id="225" name="Google Shape;225;p26"/>
          <p:cNvSpPr txBox="1"/>
          <p:nvPr/>
        </p:nvSpPr>
        <p:spPr>
          <a:xfrm>
            <a:off x="3067000" y="4068275"/>
            <a:ext cx="29157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FFFFFF"/>
                </a:solidFill>
              </a:rPr>
              <a:t>PASSO</a:t>
            </a:r>
            <a:endParaRPr b="1" sz="48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27"/>
          <p:cNvSpPr/>
          <p:nvPr/>
        </p:nvSpPr>
        <p:spPr>
          <a:xfrm>
            <a:off x="0" y="0"/>
            <a:ext cx="9144000" cy="51435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31" name="Google Shape;231;p27"/>
          <p:cNvSpPr txBox="1"/>
          <p:nvPr/>
        </p:nvSpPr>
        <p:spPr>
          <a:xfrm>
            <a:off x="144750" y="221950"/>
            <a:ext cx="4800900" cy="43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rPr>
              <a:t>Após feita a ligação elétrica entre o Arduino e o </a:t>
            </a:r>
            <a:endParaRPr b="1">
              <a:solidFill>
                <a:schemeClr val="lt1"/>
              </a:solidFill>
            </a:endParaRPr>
          </a:p>
          <a:p>
            <a:pPr indent="0" lvl="0" marL="0" rtl="0" algn="l">
              <a:spcBef>
                <a:spcPts val="0"/>
              </a:spcBef>
              <a:spcAft>
                <a:spcPts val="0"/>
              </a:spcAft>
              <a:buNone/>
            </a:pPr>
            <a:r>
              <a:rPr b="1" lang="en">
                <a:solidFill>
                  <a:schemeClr val="lt1"/>
                </a:solidFill>
              </a:rPr>
              <a:t>Módulo </a:t>
            </a:r>
            <a:r>
              <a:rPr b="1" i="1" lang="en">
                <a:solidFill>
                  <a:schemeClr val="lt1"/>
                </a:solidFill>
              </a:rPr>
              <a:t>Bluetooth</a:t>
            </a:r>
            <a:r>
              <a:rPr b="1" lang="en">
                <a:solidFill>
                  <a:schemeClr val="lt1"/>
                </a:solidFill>
              </a:rPr>
              <a:t> conecte o cabo USB no computador </a:t>
            </a:r>
            <a:endParaRPr b="1">
              <a:solidFill>
                <a:schemeClr val="lt1"/>
              </a:solidFill>
            </a:endParaRPr>
          </a:p>
          <a:p>
            <a:pPr indent="0" lvl="0" marL="0" rtl="0" algn="l">
              <a:spcBef>
                <a:spcPts val="0"/>
              </a:spcBef>
              <a:spcAft>
                <a:spcPts val="0"/>
              </a:spcAft>
              <a:buNone/>
            </a:pPr>
            <a:r>
              <a:rPr b="1" lang="en">
                <a:solidFill>
                  <a:schemeClr val="lt1"/>
                </a:solidFill>
              </a:rPr>
              <a:t>e alimente o Arduino pela outra conexão USB, </a:t>
            </a:r>
            <a:endParaRPr b="1">
              <a:solidFill>
                <a:schemeClr val="lt1"/>
              </a:solidFill>
            </a:endParaRPr>
          </a:p>
          <a:p>
            <a:pPr indent="0" lvl="0" marL="0" rtl="0" algn="l">
              <a:spcBef>
                <a:spcPts val="0"/>
              </a:spcBef>
              <a:spcAft>
                <a:spcPts val="0"/>
              </a:spcAft>
              <a:buNone/>
            </a:pPr>
            <a:r>
              <a:rPr b="1" lang="en">
                <a:solidFill>
                  <a:schemeClr val="lt1"/>
                </a:solidFill>
              </a:rPr>
              <a:t>como se fosse programá-lo já.</a:t>
            </a:r>
            <a:endParaRPr b="1">
              <a:solidFill>
                <a:schemeClr val="lt1"/>
              </a:solidFill>
            </a:endParaRPr>
          </a:p>
          <a:p>
            <a:pPr indent="0" lvl="0" marL="0" rtl="0" algn="l">
              <a:spcBef>
                <a:spcPts val="0"/>
              </a:spcBef>
              <a:spcAft>
                <a:spcPts val="0"/>
              </a:spcAft>
              <a:buNone/>
            </a:pPr>
            <a:r>
              <a:t/>
            </a:r>
            <a:endParaRPr b="1">
              <a:solidFill>
                <a:schemeClr val="lt1"/>
              </a:solidFill>
            </a:endParaRPr>
          </a:p>
          <a:p>
            <a:pPr indent="0" lvl="0" marL="0" rtl="0" algn="l">
              <a:spcBef>
                <a:spcPts val="0"/>
              </a:spcBef>
              <a:spcAft>
                <a:spcPts val="0"/>
              </a:spcAft>
              <a:buNone/>
            </a:pPr>
            <a:r>
              <a:rPr b="1" lang="en">
                <a:solidFill>
                  <a:schemeClr val="lt1"/>
                </a:solidFill>
              </a:rPr>
              <a:t>Com tudo alimentação pela USB do seu computador observe os </a:t>
            </a:r>
            <a:r>
              <a:rPr b="1" i="1" lang="en">
                <a:solidFill>
                  <a:schemeClr val="lt1"/>
                </a:solidFill>
              </a:rPr>
              <a:t>LED’S</a:t>
            </a:r>
            <a:r>
              <a:rPr b="1" lang="en">
                <a:solidFill>
                  <a:schemeClr val="lt1"/>
                </a:solidFill>
              </a:rPr>
              <a:t> de ambas as placas. </a:t>
            </a:r>
            <a:endParaRPr b="1">
              <a:solidFill>
                <a:schemeClr val="lt1"/>
              </a:solidFill>
            </a:endParaRPr>
          </a:p>
          <a:p>
            <a:pPr indent="0" lvl="0" marL="0" rtl="0" algn="l">
              <a:spcBef>
                <a:spcPts val="0"/>
              </a:spcBef>
              <a:spcAft>
                <a:spcPts val="0"/>
              </a:spcAft>
              <a:buNone/>
            </a:pPr>
            <a:r>
              <a:t/>
            </a:r>
            <a:endParaRPr b="1">
              <a:solidFill>
                <a:schemeClr val="lt1"/>
              </a:solidFill>
            </a:endParaRPr>
          </a:p>
          <a:p>
            <a:pPr indent="0" lvl="0" marL="0" rtl="0" algn="l">
              <a:spcBef>
                <a:spcPts val="0"/>
              </a:spcBef>
              <a:spcAft>
                <a:spcPts val="0"/>
              </a:spcAft>
              <a:buNone/>
            </a:pPr>
            <a:r>
              <a:rPr b="1" i="1" lang="en" u="sng">
                <a:solidFill>
                  <a:schemeClr val="lt1"/>
                </a:solidFill>
              </a:rPr>
              <a:t>Porém de atenção ao módulo.</a:t>
            </a:r>
            <a:endParaRPr b="1" i="1" u="sng">
              <a:solidFill>
                <a:schemeClr val="lt1"/>
              </a:solidFill>
            </a:endParaRPr>
          </a:p>
          <a:p>
            <a:pPr indent="0" lvl="0" marL="0" rtl="0" algn="l">
              <a:spcBef>
                <a:spcPts val="0"/>
              </a:spcBef>
              <a:spcAft>
                <a:spcPts val="0"/>
              </a:spcAft>
              <a:buNone/>
            </a:pPr>
            <a:r>
              <a:t/>
            </a:r>
            <a:endParaRPr b="1">
              <a:solidFill>
                <a:schemeClr val="lt1"/>
              </a:solidFill>
            </a:endParaRPr>
          </a:p>
          <a:p>
            <a:pPr indent="0" lvl="0" marL="0" rtl="0" algn="l">
              <a:spcBef>
                <a:spcPts val="0"/>
              </a:spcBef>
              <a:spcAft>
                <a:spcPts val="0"/>
              </a:spcAft>
              <a:buNone/>
            </a:pPr>
            <a:r>
              <a:rPr b="1" lang="en">
                <a:solidFill>
                  <a:schemeClr val="lt1"/>
                </a:solidFill>
              </a:rPr>
              <a:t>O led vermelho deve estar piscando com intermitência </a:t>
            </a:r>
            <a:endParaRPr b="1">
              <a:solidFill>
                <a:schemeClr val="lt1"/>
              </a:solidFill>
            </a:endParaRPr>
          </a:p>
          <a:p>
            <a:pPr indent="0" lvl="0" marL="0" rtl="0" algn="l">
              <a:spcBef>
                <a:spcPts val="0"/>
              </a:spcBef>
              <a:spcAft>
                <a:spcPts val="0"/>
              </a:spcAft>
              <a:buNone/>
            </a:pPr>
            <a:r>
              <a:rPr b="1" lang="en">
                <a:solidFill>
                  <a:schemeClr val="lt1"/>
                </a:solidFill>
              </a:rPr>
              <a:t>de dois segundos entre ligado desligado. Se o seu </a:t>
            </a:r>
            <a:endParaRPr b="1">
              <a:solidFill>
                <a:schemeClr val="lt1"/>
              </a:solidFill>
            </a:endParaRPr>
          </a:p>
          <a:p>
            <a:pPr indent="0" lvl="0" marL="0" rtl="0" algn="l">
              <a:spcBef>
                <a:spcPts val="0"/>
              </a:spcBef>
              <a:spcAft>
                <a:spcPts val="0"/>
              </a:spcAft>
              <a:buNone/>
            </a:pPr>
            <a:r>
              <a:rPr b="1" lang="en">
                <a:solidFill>
                  <a:schemeClr val="lt1"/>
                </a:solidFill>
              </a:rPr>
              <a:t>estiver assim significa que está pronto para a configuração. Vá para o PASSO 3.</a:t>
            </a:r>
            <a:endParaRPr b="1">
              <a:solidFill>
                <a:schemeClr val="lt1"/>
              </a:solidFill>
            </a:endParaRPr>
          </a:p>
          <a:p>
            <a:pPr indent="0" lvl="0" marL="0" rtl="0" algn="l">
              <a:spcBef>
                <a:spcPts val="0"/>
              </a:spcBef>
              <a:spcAft>
                <a:spcPts val="0"/>
              </a:spcAft>
              <a:buNone/>
            </a:pPr>
            <a:r>
              <a:t/>
            </a:r>
            <a:endParaRPr b="1">
              <a:solidFill>
                <a:schemeClr val="lt1"/>
              </a:solidFill>
            </a:endParaRPr>
          </a:p>
          <a:p>
            <a:pPr indent="0" lvl="0" marL="0" rtl="0" algn="l">
              <a:spcBef>
                <a:spcPts val="0"/>
              </a:spcBef>
              <a:spcAft>
                <a:spcPts val="0"/>
              </a:spcAft>
              <a:buNone/>
            </a:pPr>
            <a:r>
              <a:rPr b="1" lang="en">
                <a:solidFill>
                  <a:schemeClr val="lt1"/>
                </a:solidFill>
              </a:rPr>
              <a:t>Mas se o seu módulo não obedece a situação descrita acima, </a:t>
            </a:r>
            <a:endParaRPr b="1">
              <a:solidFill>
                <a:schemeClr val="lt1"/>
              </a:solidFill>
            </a:endParaRPr>
          </a:p>
          <a:p>
            <a:pPr indent="0" lvl="0" marL="0" rtl="0" algn="l">
              <a:spcBef>
                <a:spcPts val="0"/>
              </a:spcBef>
              <a:spcAft>
                <a:spcPts val="0"/>
              </a:spcAft>
              <a:buNone/>
            </a:pPr>
            <a:r>
              <a:rPr b="1" lang="en">
                <a:solidFill>
                  <a:schemeClr val="lt1"/>
                </a:solidFill>
              </a:rPr>
              <a:t>execute os passos indicados no PASSO 2º.1 a seguir.</a:t>
            </a:r>
            <a:endParaRPr/>
          </a:p>
        </p:txBody>
      </p:sp>
      <p:pic>
        <p:nvPicPr>
          <p:cNvPr id="232" name="Google Shape;232;p27"/>
          <p:cNvPicPr preferRelativeResize="0"/>
          <p:nvPr/>
        </p:nvPicPr>
        <p:blipFill>
          <a:blip r:embed="rId3">
            <a:alphaModFix/>
          </a:blip>
          <a:stretch>
            <a:fillRect/>
          </a:stretch>
        </p:blipFill>
        <p:spPr>
          <a:xfrm>
            <a:off x="5013197" y="1981635"/>
            <a:ext cx="1904501" cy="2539365"/>
          </a:xfrm>
          <a:prstGeom prst="rect">
            <a:avLst/>
          </a:prstGeom>
          <a:noFill/>
          <a:ln>
            <a:noFill/>
          </a:ln>
        </p:spPr>
      </p:pic>
      <p:pic>
        <p:nvPicPr>
          <p:cNvPr id="233" name="Google Shape;233;p27"/>
          <p:cNvPicPr preferRelativeResize="0"/>
          <p:nvPr/>
        </p:nvPicPr>
        <p:blipFill>
          <a:blip r:embed="rId4">
            <a:alphaModFix/>
          </a:blip>
          <a:stretch>
            <a:fillRect/>
          </a:stretch>
        </p:blipFill>
        <p:spPr>
          <a:xfrm>
            <a:off x="7028550" y="1981650"/>
            <a:ext cx="1904501" cy="25393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28"/>
          <p:cNvSpPr/>
          <p:nvPr/>
        </p:nvSpPr>
        <p:spPr>
          <a:xfrm>
            <a:off x="0" y="0"/>
            <a:ext cx="9144000" cy="51435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39" name="Google Shape;239;p28"/>
          <p:cNvSpPr/>
          <p:nvPr/>
        </p:nvSpPr>
        <p:spPr>
          <a:xfrm>
            <a:off x="125900" y="397138"/>
            <a:ext cx="4507086" cy="4349225"/>
          </a:xfrm>
          <a:prstGeom prst="rect">
            <a:avLst/>
          </a:prstGeom>
        </p:spPr>
        <p:txBody>
          <a:bodyPr>
            <a:prstTxWarp prst="textPlain"/>
          </a:bodyPr>
          <a:lstStyle/>
          <a:p>
            <a:pPr lvl="0" algn="ctr"/>
            <a:r>
              <a:rPr b="0" i="0">
                <a:ln cap="flat" cmpd="sng" w="9525">
                  <a:solidFill>
                    <a:srgbClr val="FFFFFF"/>
                  </a:solidFill>
                  <a:prstDash val="solid"/>
                  <a:round/>
                  <a:headEnd len="sm" w="sm" type="none"/>
                  <a:tailEnd len="sm" w="sm" type="none"/>
                </a:ln>
                <a:solidFill>
                  <a:srgbClr val="FFFFFF"/>
                </a:solidFill>
                <a:latin typeface="Arial"/>
              </a:rPr>
              <a:t>2º</a:t>
            </a:r>
          </a:p>
        </p:txBody>
      </p:sp>
      <p:sp>
        <p:nvSpPr>
          <p:cNvPr id="240" name="Google Shape;240;p28"/>
          <p:cNvSpPr txBox="1"/>
          <p:nvPr/>
        </p:nvSpPr>
        <p:spPr>
          <a:xfrm>
            <a:off x="2690650" y="4039325"/>
            <a:ext cx="47784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FFFFFF"/>
                </a:solidFill>
              </a:rPr>
              <a:t>. 1 PASSO</a:t>
            </a:r>
            <a:endParaRPr b="1" sz="4800">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29"/>
          <p:cNvSpPr/>
          <p:nvPr/>
        </p:nvSpPr>
        <p:spPr>
          <a:xfrm>
            <a:off x="152400" y="152400"/>
            <a:ext cx="9144000" cy="51435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46" name="Google Shape;246;p29"/>
          <p:cNvSpPr txBox="1"/>
          <p:nvPr/>
        </p:nvSpPr>
        <p:spPr>
          <a:xfrm>
            <a:off x="4840200" y="347400"/>
            <a:ext cx="4303800" cy="46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rPr>
              <a:t>Se o led estiver piscando com intervalos diferentes significa que o módulo HC-05 não está no modo de operação para configuração via COMANDOS AT. </a:t>
            </a:r>
            <a:endParaRPr b="1">
              <a:solidFill>
                <a:schemeClr val="lt1"/>
              </a:solidFill>
            </a:endParaRPr>
          </a:p>
          <a:p>
            <a:pPr indent="0" lvl="0" marL="0" rtl="0" algn="l">
              <a:spcBef>
                <a:spcPts val="0"/>
              </a:spcBef>
              <a:spcAft>
                <a:spcPts val="0"/>
              </a:spcAft>
              <a:buNone/>
            </a:pPr>
            <a:r>
              <a:t/>
            </a:r>
            <a:endParaRPr b="1">
              <a:solidFill>
                <a:schemeClr val="lt1"/>
              </a:solidFill>
            </a:endParaRPr>
          </a:p>
          <a:p>
            <a:pPr indent="0" lvl="0" marL="0" rtl="0" algn="l">
              <a:spcBef>
                <a:spcPts val="0"/>
              </a:spcBef>
              <a:spcAft>
                <a:spcPts val="0"/>
              </a:spcAft>
              <a:buNone/>
            </a:pPr>
            <a:r>
              <a:t/>
            </a:r>
            <a:endParaRPr b="1">
              <a:solidFill>
                <a:schemeClr val="lt1"/>
              </a:solidFill>
            </a:endParaRPr>
          </a:p>
          <a:p>
            <a:pPr indent="0" lvl="0" marL="0" rtl="0" algn="l">
              <a:spcBef>
                <a:spcPts val="0"/>
              </a:spcBef>
              <a:spcAft>
                <a:spcPts val="0"/>
              </a:spcAft>
              <a:buNone/>
            </a:pPr>
            <a:r>
              <a:rPr b="1" lang="en">
                <a:solidFill>
                  <a:schemeClr val="lt1"/>
                </a:solidFill>
              </a:rPr>
              <a:t>Para que o fique disponível para as configurações, aperte o botão que há no módulo, e desconecte o pino VCC dos 5V do Arduino ao mesmo tempo. </a:t>
            </a:r>
            <a:endParaRPr b="1">
              <a:solidFill>
                <a:schemeClr val="lt1"/>
              </a:solidFill>
            </a:endParaRPr>
          </a:p>
          <a:p>
            <a:pPr indent="0" lvl="0" marL="0" rtl="0" algn="l">
              <a:spcBef>
                <a:spcPts val="0"/>
              </a:spcBef>
              <a:spcAft>
                <a:spcPts val="0"/>
              </a:spcAft>
              <a:buNone/>
            </a:pPr>
            <a:r>
              <a:t/>
            </a:r>
            <a:endParaRPr b="1">
              <a:solidFill>
                <a:schemeClr val="lt1"/>
              </a:solidFill>
            </a:endParaRPr>
          </a:p>
          <a:p>
            <a:pPr indent="0" lvl="0" marL="0" rtl="0" algn="l">
              <a:spcBef>
                <a:spcPts val="0"/>
              </a:spcBef>
              <a:spcAft>
                <a:spcPts val="0"/>
              </a:spcAft>
              <a:buNone/>
            </a:pPr>
            <a:r>
              <a:rPr b="1" lang="en">
                <a:solidFill>
                  <a:schemeClr val="lt1"/>
                </a:solidFill>
              </a:rPr>
              <a:t>Depois de retirar a alimentação do HC-05 solte o botão  e ligue-o novamente. </a:t>
            </a:r>
            <a:endParaRPr b="1">
              <a:solidFill>
                <a:schemeClr val="lt1"/>
              </a:solidFill>
            </a:endParaRPr>
          </a:p>
          <a:p>
            <a:pPr indent="0" lvl="0" marL="0" rtl="0" algn="l">
              <a:spcBef>
                <a:spcPts val="0"/>
              </a:spcBef>
              <a:spcAft>
                <a:spcPts val="0"/>
              </a:spcAft>
              <a:buNone/>
            </a:pPr>
            <a:r>
              <a:t/>
            </a:r>
            <a:endParaRPr b="1">
              <a:solidFill>
                <a:schemeClr val="lt1"/>
              </a:solidFill>
            </a:endParaRPr>
          </a:p>
          <a:p>
            <a:pPr indent="0" lvl="0" marL="0" rtl="0" algn="l">
              <a:spcBef>
                <a:spcPts val="0"/>
              </a:spcBef>
              <a:spcAft>
                <a:spcPts val="0"/>
              </a:spcAft>
              <a:buNone/>
            </a:pPr>
            <a:r>
              <a:rPr b="1" lang="en">
                <a:solidFill>
                  <a:schemeClr val="lt1"/>
                </a:solidFill>
              </a:rPr>
              <a:t>Após feito observe o led piscando com intermitência de dois segundos entre ligado e desligado. </a:t>
            </a:r>
            <a:endParaRPr b="1">
              <a:solidFill>
                <a:schemeClr val="lt1"/>
              </a:solidFill>
            </a:endParaRPr>
          </a:p>
          <a:p>
            <a:pPr indent="0" lvl="0" marL="0" rtl="0" algn="l">
              <a:spcBef>
                <a:spcPts val="0"/>
              </a:spcBef>
              <a:spcAft>
                <a:spcPts val="0"/>
              </a:spcAft>
              <a:buNone/>
            </a:pPr>
            <a:r>
              <a:t/>
            </a:r>
            <a:endParaRPr b="1">
              <a:solidFill>
                <a:schemeClr val="lt1"/>
              </a:solidFill>
            </a:endParaRPr>
          </a:p>
          <a:p>
            <a:pPr indent="0" lvl="0" marL="0" rtl="0" algn="l">
              <a:spcBef>
                <a:spcPts val="0"/>
              </a:spcBef>
              <a:spcAft>
                <a:spcPts val="0"/>
              </a:spcAft>
              <a:buNone/>
            </a:pPr>
            <a:r>
              <a:rPr b="1" lang="en">
                <a:solidFill>
                  <a:schemeClr val="lt1"/>
                </a:solidFill>
              </a:rPr>
              <a:t>Realize o processo com o Arduino ligado na USB do seu computador.</a:t>
            </a:r>
            <a:endParaRPr b="1">
              <a:solidFill>
                <a:schemeClr val="lt1"/>
              </a:solidFill>
            </a:endParaRPr>
          </a:p>
          <a:p>
            <a:pPr indent="0" lvl="0" marL="0" rtl="0" algn="l">
              <a:spcBef>
                <a:spcPts val="0"/>
              </a:spcBef>
              <a:spcAft>
                <a:spcPts val="0"/>
              </a:spcAft>
              <a:buNone/>
            </a:pPr>
            <a:r>
              <a:t/>
            </a:r>
            <a:endParaRPr b="1">
              <a:solidFill>
                <a:schemeClr val="lt1"/>
              </a:solidFill>
            </a:endParaRPr>
          </a:p>
          <a:p>
            <a:pPr indent="0" lvl="0" marL="0" rtl="0" algn="l">
              <a:spcBef>
                <a:spcPts val="0"/>
              </a:spcBef>
              <a:spcAft>
                <a:spcPts val="0"/>
              </a:spcAft>
              <a:buNone/>
            </a:pPr>
            <a:r>
              <a:t/>
            </a:r>
            <a:endParaRPr b="1"/>
          </a:p>
        </p:txBody>
      </p:sp>
      <p:pic>
        <p:nvPicPr>
          <p:cNvPr id="247" name="Google Shape;247;p29"/>
          <p:cNvPicPr preferRelativeResize="0"/>
          <p:nvPr/>
        </p:nvPicPr>
        <p:blipFill rotWithShape="1">
          <a:blip r:embed="rId3">
            <a:alphaModFix/>
          </a:blip>
          <a:srcRect b="37499" l="8501" r="22437" t="22885"/>
          <a:stretch/>
        </p:blipFill>
        <p:spPr>
          <a:xfrm>
            <a:off x="752700" y="422563"/>
            <a:ext cx="3612898" cy="4603177"/>
          </a:xfrm>
          <a:prstGeom prst="rect">
            <a:avLst/>
          </a:prstGeom>
          <a:noFill/>
          <a:ln>
            <a:noFill/>
          </a:ln>
        </p:spPr>
      </p:pic>
      <p:sp>
        <p:nvSpPr>
          <p:cNvPr id="248" name="Google Shape;248;p29"/>
          <p:cNvSpPr/>
          <p:nvPr/>
        </p:nvSpPr>
        <p:spPr>
          <a:xfrm>
            <a:off x="2610200" y="3609118"/>
            <a:ext cx="728789" cy="622148"/>
          </a:xfrm>
          <a:custGeom>
            <a:rect b="b" l="l" r="r" t="t"/>
            <a:pathLst>
              <a:path extrusionOk="0" h="52513" w="51450">
                <a:moveTo>
                  <a:pt x="10045" y="46718"/>
                </a:moveTo>
                <a:cubicBezTo>
                  <a:pt x="16297" y="50392"/>
                  <a:pt x="31058" y="54582"/>
                  <a:pt x="37890" y="51359"/>
                </a:cubicBezTo>
                <a:cubicBezTo>
                  <a:pt x="44722" y="48136"/>
                  <a:pt x="49814" y="34859"/>
                  <a:pt x="51039" y="27382"/>
                </a:cubicBezTo>
                <a:cubicBezTo>
                  <a:pt x="52264" y="19905"/>
                  <a:pt x="50266" y="10817"/>
                  <a:pt x="45238" y="6498"/>
                </a:cubicBezTo>
                <a:cubicBezTo>
                  <a:pt x="40211" y="2180"/>
                  <a:pt x="28351" y="-2332"/>
                  <a:pt x="20874" y="1471"/>
                </a:cubicBezTo>
                <a:cubicBezTo>
                  <a:pt x="13397" y="5274"/>
                  <a:pt x="2182" y="21774"/>
                  <a:pt x="377" y="29315"/>
                </a:cubicBezTo>
                <a:cubicBezTo>
                  <a:pt x="-1428" y="36856"/>
                  <a:pt x="3793" y="43044"/>
                  <a:pt x="10045" y="46718"/>
                </a:cubicBezTo>
                <a:close/>
              </a:path>
            </a:pathLst>
          </a:custGeom>
          <a:noFill/>
          <a:ln cap="flat" cmpd="sng" w="76200">
            <a:solidFill>
              <a:srgbClr val="FF0000"/>
            </a:solidFill>
            <a:prstDash val="solid"/>
            <a:round/>
            <a:headEnd len="med" w="med" type="none"/>
            <a:tailEnd len="med" w="med" type="none"/>
          </a:ln>
        </p:spPr>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0"/>
          <p:cNvSpPr/>
          <p:nvPr/>
        </p:nvSpPr>
        <p:spPr>
          <a:xfrm>
            <a:off x="0" y="0"/>
            <a:ext cx="9144000" cy="51435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4" name="Google Shape;254;p30"/>
          <p:cNvSpPr/>
          <p:nvPr/>
        </p:nvSpPr>
        <p:spPr>
          <a:xfrm>
            <a:off x="125900" y="397138"/>
            <a:ext cx="4439661" cy="4426890"/>
          </a:xfrm>
          <a:prstGeom prst="rect">
            <a:avLst/>
          </a:prstGeom>
        </p:spPr>
        <p:txBody>
          <a:bodyPr>
            <a:prstTxWarp prst="textPlain"/>
          </a:bodyPr>
          <a:lstStyle/>
          <a:p>
            <a:pPr lvl="0" algn="ctr"/>
            <a:r>
              <a:rPr b="0" i="0">
                <a:ln cap="flat" cmpd="sng" w="9525">
                  <a:solidFill>
                    <a:srgbClr val="FFFFFF"/>
                  </a:solidFill>
                  <a:prstDash val="solid"/>
                  <a:round/>
                  <a:headEnd len="sm" w="sm" type="none"/>
                  <a:tailEnd len="sm" w="sm" type="none"/>
                </a:ln>
                <a:solidFill>
                  <a:srgbClr val="FFFFFF"/>
                </a:solidFill>
                <a:latin typeface="Arial"/>
              </a:rPr>
              <a:t>3º</a:t>
            </a:r>
          </a:p>
        </p:txBody>
      </p:sp>
      <p:sp>
        <p:nvSpPr>
          <p:cNvPr id="255" name="Google Shape;255;p30"/>
          <p:cNvSpPr txBox="1"/>
          <p:nvPr/>
        </p:nvSpPr>
        <p:spPr>
          <a:xfrm>
            <a:off x="3067000" y="4068275"/>
            <a:ext cx="29157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FFFFFF"/>
                </a:solidFill>
              </a:rPr>
              <a:t>PASSO</a:t>
            </a:r>
            <a:endParaRPr b="1" sz="48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1"/>
          <p:cNvSpPr/>
          <p:nvPr/>
        </p:nvSpPr>
        <p:spPr>
          <a:xfrm>
            <a:off x="0" y="0"/>
            <a:ext cx="9144000" cy="51435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61" name="Google Shape;261;p31"/>
          <p:cNvSpPr txBox="1"/>
          <p:nvPr/>
        </p:nvSpPr>
        <p:spPr>
          <a:xfrm>
            <a:off x="694800" y="550050"/>
            <a:ext cx="7999800" cy="6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lt1"/>
                </a:solidFill>
              </a:rPr>
              <a:t>Para fazer a configuração não é preciso ter nenhum código no Arduino, a IDE serve apenas como um prompt de comando para  a configuração.</a:t>
            </a:r>
            <a:endParaRPr b="1">
              <a:solidFill>
                <a:schemeClr val="lt1"/>
              </a:solidFill>
            </a:endParaRPr>
          </a:p>
          <a:p>
            <a:pPr indent="0" lvl="0" marL="0" rtl="0" algn="l">
              <a:spcBef>
                <a:spcPts val="0"/>
              </a:spcBef>
              <a:spcAft>
                <a:spcPts val="0"/>
              </a:spcAft>
              <a:buClr>
                <a:schemeClr val="dk1"/>
              </a:buClr>
              <a:buSzPts val="1100"/>
              <a:buFont typeface="Arial"/>
              <a:buNone/>
            </a:pPr>
            <a:r>
              <a:t/>
            </a:r>
            <a:endParaRPr b="1">
              <a:solidFill>
                <a:schemeClr val="lt1"/>
              </a:solidFill>
            </a:endParaRPr>
          </a:p>
          <a:p>
            <a:pPr indent="0" lvl="0" marL="0" rtl="0" algn="l">
              <a:spcBef>
                <a:spcPts val="0"/>
              </a:spcBef>
              <a:spcAft>
                <a:spcPts val="0"/>
              </a:spcAft>
              <a:buClr>
                <a:schemeClr val="dk1"/>
              </a:buClr>
              <a:buSzPts val="1100"/>
              <a:buFont typeface="Arial"/>
              <a:buNone/>
            </a:pPr>
            <a:r>
              <a:rPr b="1" lang="en">
                <a:solidFill>
                  <a:schemeClr val="lt1"/>
                </a:solidFill>
              </a:rPr>
              <a:t>Com o Arduino IDE aberto e a placa Arduino conectada ao computador  abra o monitor serial e configure-o com os parâmetros abaixo. </a:t>
            </a:r>
            <a:endParaRPr b="1">
              <a:solidFill>
                <a:schemeClr val="lt1"/>
              </a:solidFill>
            </a:endParaRPr>
          </a:p>
          <a:p>
            <a:pPr indent="0" lvl="0" marL="0" rtl="0" algn="l">
              <a:spcBef>
                <a:spcPts val="0"/>
              </a:spcBef>
              <a:spcAft>
                <a:spcPts val="0"/>
              </a:spcAft>
              <a:buClr>
                <a:schemeClr val="dk1"/>
              </a:buClr>
              <a:buSzPts val="1100"/>
              <a:buFont typeface="Arial"/>
              <a:buNone/>
            </a:pPr>
            <a:r>
              <a:t/>
            </a:r>
            <a:endParaRPr b="1">
              <a:solidFill>
                <a:schemeClr val="lt1"/>
              </a:solidFill>
            </a:endParaRPr>
          </a:p>
          <a:p>
            <a:pPr indent="0" lvl="0" marL="0" rtl="0" algn="l">
              <a:spcBef>
                <a:spcPts val="0"/>
              </a:spcBef>
              <a:spcAft>
                <a:spcPts val="0"/>
              </a:spcAft>
              <a:buClr>
                <a:schemeClr val="dk1"/>
              </a:buClr>
              <a:buSzPts val="1100"/>
              <a:buFont typeface="Arial"/>
              <a:buNone/>
            </a:pPr>
            <a:r>
              <a:t/>
            </a:r>
            <a:endParaRPr b="1">
              <a:solidFill>
                <a:schemeClr val="lt1"/>
              </a:solidFill>
            </a:endParaRPr>
          </a:p>
          <a:p>
            <a:pPr indent="0" lvl="0" marL="0" rtl="0" algn="l">
              <a:spcBef>
                <a:spcPts val="0"/>
              </a:spcBef>
              <a:spcAft>
                <a:spcPts val="0"/>
              </a:spcAft>
              <a:buNone/>
            </a:pPr>
            <a:r>
              <a:t/>
            </a:r>
            <a:endParaRPr/>
          </a:p>
        </p:txBody>
      </p:sp>
      <p:pic>
        <p:nvPicPr>
          <p:cNvPr id="262" name="Google Shape;262;p31"/>
          <p:cNvPicPr preferRelativeResize="0"/>
          <p:nvPr/>
        </p:nvPicPr>
        <p:blipFill rotWithShape="1">
          <a:blip r:embed="rId3">
            <a:alphaModFix/>
          </a:blip>
          <a:srcRect b="25204" l="22551" r="16775" t="19069"/>
          <a:stretch/>
        </p:blipFill>
        <p:spPr>
          <a:xfrm>
            <a:off x="325400" y="1858875"/>
            <a:ext cx="6091901" cy="3135100"/>
          </a:xfrm>
          <a:prstGeom prst="rect">
            <a:avLst/>
          </a:prstGeom>
          <a:noFill/>
          <a:ln cap="flat" cmpd="sng" w="9525">
            <a:solidFill>
              <a:srgbClr val="0097A7"/>
            </a:solidFill>
            <a:prstDash val="solid"/>
            <a:round/>
            <a:headEnd len="sm" w="sm" type="none"/>
            <a:tailEnd len="sm" w="sm" type="none"/>
          </a:ln>
        </p:spPr>
      </p:pic>
      <p:pic>
        <p:nvPicPr>
          <p:cNvPr id="263" name="Google Shape;263;p31"/>
          <p:cNvPicPr preferRelativeResize="0"/>
          <p:nvPr/>
        </p:nvPicPr>
        <p:blipFill rotWithShape="1">
          <a:blip r:embed="rId3">
            <a:alphaModFix/>
          </a:blip>
          <a:srcRect b="25199" l="59919" r="16775" t="68063"/>
          <a:stretch/>
        </p:blipFill>
        <p:spPr>
          <a:xfrm>
            <a:off x="2116550" y="3388802"/>
            <a:ext cx="6762701" cy="1095374"/>
          </a:xfrm>
          <a:prstGeom prst="rect">
            <a:avLst/>
          </a:prstGeom>
          <a:noFill/>
          <a:ln cap="flat" cmpd="sng" w="76200">
            <a:solidFill>
              <a:srgbClr val="FF0000"/>
            </a:solidFill>
            <a:prstDash val="solid"/>
            <a:round/>
            <a:headEnd len="sm" w="sm" type="none"/>
            <a:tailEnd len="sm" w="sm" type="none"/>
          </a:ln>
        </p:spPr>
      </p:pic>
      <p:sp>
        <p:nvSpPr>
          <p:cNvPr id="264" name="Google Shape;264;p31"/>
          <p:cNvSpPr/>
          <p:nvPr/>
        </p:nvSpPr>
        <p:spPr>
          <a:xfrm>
            <a:off x="4091650" y="4786450"/>
            <a:ext cx="2325600" cy="207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5" name="Google Shape;265;p31"/>
          <p:cNvCxnSpPr/>
          <p:nvPr/>
        </p:nvCxnSpPr>
        <p:spPr>
          <a:xfrm rot="10800000">
            <a:off x="2093950" y="4516150"/>
            <a:ext cx="1997700" cy="374100"/>
          </a:xfrm>
          <a:prstGeom prst="straightConnector1">
            <a:avLst/>
          </a:prstGeom>
          <a:noFill/>
          <a:ln cap="flat" cmpd="sng" w="38100">
            <a:solidFill>
              <a:srgbClr val="FF0000"/>
            </a:solidFill>
            <a:prstDash val="solid"/>
            <a:round/>
            <a:headEnd len="med" w="med" type="none"/>
            <a:tailEnd len="med" w="med" type="none"/>
          </a:ln>
        </p:spPr>
      </p:cxnSp>
      <p:cxnSp>
        <p:nvCxnSpPr>
          <p:cNvPr id="266" name="Google Shape;266;p31"/>
          <p:cNvCxnSpPr/>
          <p:nvPr/>
        </p:nvCxnSpPr>
        <p:spPr>
          <a:xfrm flipH="1" rot="10800000">
            <a:off x="6417250" y="4525750"/>
            <a:ext cx="2460900" cy="36450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4"/>
          <p:cNvSpPr/>
          <p:nvPr/>
        </p:nvSpPr>
        <p:spPr>
          <a:xfrm>
            <a:off x="0" y="0"/>
            <a:ext cx="9144000" cy="51435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p:nvPr/>
        </p:nvSpPr>
        <p:spPr>
          <a:xfrm>
            <a:off x="0" y="239650"/>
            <a:ext cx="9144000" cy="887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 name="Google Shape;68;p14"/>
          <p:cNvPicPr preferRelativeResize="0"/>
          <p:nvPr/>
        </p:nvPicPr>
        <p:blipFill rotWithShape="1">
          <a:blip r:embed="rId3">
            <a:alphaModFix/>
          </a:blip>
          <a:srcRect b="16996" l="0" r="1283" t="17481"/>
          <a:stretch/>
        </p:blipFill>
        <p:spPr>
          <a:xfrm>
            <a:off x="7938850" y="283251"/>
            <a:ext cx="1205150" cy="799876"/>
          </a:xfrm>
          <a:prstGeom prst="rect">
            <a:avLst/>
          </a:prstGeom>
          <a:noFill/>
          <a:ln cap="flat" cmpd="sng" w="9525">
            <a:solidFill>
              <a:srgbClr val="FFFFFF"/>
            </a:solidFill>
            <a:prstDash val="solid"/>
            <a:round/>
            <a:headEnd len="sm" w="sm" type="none"/>
            <a:tailEnd len="sm" w="sm" type="none"/>
          </a:ln>
        </p:spPr>
      </p:pic>
      <p:sp>
        <p:nvSpPr>
          <p:cNvPr id="69" name="Google Shape;69;p14"/>
          <p:cNvSpPr/>
          <p:nvPr/>
        </p:nvSpPr>
        <p:spPr>
          <a:xfrm rot="-3363375">
            <a:off x="6851080" y="686752"/>
            <a:ext cx="1766543" cy="207764"/>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txBox="1"/>
          <p:nvPr/>
        </p:nvSpPr>
        <p:spPr>
          <a:xfrm>
            <a:off x="677775" y="355438"/>
            <a:ext cx="6216900" cy="6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3400">
                <a:solidFill>
                  <a:srgbClr val="073763"/>
                </a:solidFill>
              </a:rPr>
              <a:t>Bluetooth sem complicação</a:t>
            </a:r>
            <a:endParaRPr b="1" i="1" sz="3400">
              <a:solidFill>
                <a:srgbClr val="073763"/>
              </a:solidFill>
            </a:endParaRPr>
          </a:p>
        </p:txBody>
      </p:sp>
      <p:sp>
        <p:nvSpPr>
          <p:cNvPr id="71" name="Google Shape;71;p14"/>
          <p:cNvSpPr txBox="1"/>
          <p:nvPr/>
        </p:nvSpPr>
        <p:spPr>
          <a:xfrm>
            <a:off x="151500" y="1083150"/>
            <a:ext cx="6398700" cy="42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Olá Maker, tudo bem? </a:t>
            </a:r>
            <a:br>
              <a:rPr b="1" lang="en" sz="1800">
                <a:solidFill>
                  <a:srgbClr val="FFFFFF"/>
                </a:solidFill>
              </a:rPr>
            </a:br>
            <a:endParaRPr b="1" sz="1800">
              <a:solidFill>
                <a:srgbClr val="FFFFFF"/>
              </a:solidFill>
            </a:endParaRPr>
          </a:p>
          <a:p>
            <a:pPr indent="0" lvl="0" marL="0" rtl="0" algn="just">
              <a:spcBef>
                <a:spcPts val="0"/>
              </a:spcBef>
              <a:spcAft>
                <a:spcPts val="0"/>
              </a:spcAft>
              <a:buNone/>
            </a:pPr>
            <a:r>
              <a:rPr b="1" lang="en" sz="1800">
                <a:solidFill>
                  <a:srgbClr val="FFFFFF"/>
                </a:solidFill>
              </a:rPr>
              <a:t>Neste </a:t>
            </a:r>
            <a:r>
              <a:rPr b="1" i="1" lang="en" sz="1800">
                <a:solidFill>
                  <a:srgbClr val="FFFFFF"/>
                </a:solidFill>
              </a:rPr>
              <a:t>E-book</a:t>
            </a:r>
            <a:r>
              <a:rPr b="1" lang="en" sz="1800">
                <a:solidFill>
                  <a:srgbClr val="FFFFFF"/>
                </a:solidFill>
              </a:rPr>
              <a:t> a Arduino e Automação te ensina como controlar um Arduino com um módulo </a:t>
            </a:r>
            <a:r>
              <a:rPr b="1" i="1" lang="en" sz="1800">
                <a:solidFill>
                  <a:srgbClr val="FFFFFF"/>
                </a:solidFill>
              </a:rPr>
              <a:t>Bluetooth, </a:t>
            </a:r>
            <a:r>
              <a:rPr b="1" lang="en" sz="1800">
                <a:solidFill>
                  <a:srgbClr val="FFFFFF"/>
                </a:solidFill>
              </a:rPr>
              <a:t>modelo HC-05.</a:t>
            </a:r>
            <a:endParaRPr b="1" sz="1800">
              <a:solidFill>
                <a:srgbClr val="FFFFFF"/>
              </a:solidFill>
            </a:endParaRPr>
          </a:p>
          <a:p>
            <a:pPr indent="0" lvl="0" marL="0" rtl="0" algn="l">
              <a:spcBef>
                <a:spcPts val="0"/>
              </a:spcBef>
              <a:spcAft>
                <a:spcPts val="0"/>
              </a:spcAft>
              <a:buNone/>
            </a:pPr>
            <a:r>
              <a:t/>
            </a:r>
            <a:endParaRPr b="1" sz="1800">
              <a:solidFill>
                <a:srgbClr val="FFFFFF"/>
              </a:solidFill>
            </a:endParaRPr>
          </a:p>
          <a:p>
            <a:pPr indent="0" lvl="0" marL="0" rtl="0" algn="just">
              <a:spcBef>
                <a:spcPts val="0"/>
              </a:spcBef>
              <a:spcAft>
                <a:spcPts val="0"/>
              </a:spcAft>
              <a:buNone/>
            </a:pPr>
            <a:r>
              <a:rPr b="1" lang="en" sz="1800">
                <a:solidFill>
                  <a:srgbClr val="FFFFFF"/>
                </a:solidFill>
              </a:rPr>
              <a:t>É tão simples que não vamos utilizar bibliotecas especiais e/ou </a:t>
            </a:r>
            <a:r>
              <a:rPr b="1" lang="en" sz="1800">
                <a:solidFill>
                  <a:srgbClr val="FFFFFF"/>
                </a:solidFill>
              </a:rPr>
              <a:t>específicas</a:t>
            </a:r>
            <a:r>
              <a:rPr b="1" lang="en" sz="1800">
                <a:solidFill>
                  <a:srgbClr val="FFFFFF"/>
                </a:solidFill>
              </a:rPr>
              <a:t>. O </a:t>
            </a:r>
            <a:r>
              <a:rPr b="1" lang="en" sz="1800">
                <a:solidFill>
                  <a:srgbClr val="FFFFFF"/>
                </a:solidFill>
              </a:rPr>
              <a:t>objetivo</a:t>
            </a:r>
            <a:r>
              <a:rPr b="1" lang="en" sz="1800">
                <a:solidFill>
                  <a:srgbClr val="FFFFFF"/>
                </a:solidFill>
              </a:rPr>
              <a:t> é ensinar a usar a tecnologia </a:t>
            </a:r>
            <a:r>
              <a:rPr b="1" i="1" lang="en" sz="1800">
                <a:solidFill>
                  <a:srgbClr val="FFFFFF"/>
                </a:solidFill>
              </a:rPr>
              <a:t>Bluetooth</a:t>
            </a:r>
            <a:r>
              <a:rPr b="1" lang="en" sz="1800">
                <a:solidFill>
                  <a:srgbClr val="FFFFFF"/>
                </a:solidFill>
              </a:rPr>
              <a:t> e mostrar alguns truques que poucos mostram. Todos os nossos </a:t>
            </a:r>
            <a:r>
              <a:rPr b="1" i="1" lang="en" sz="1800">
                <a:solidFill>
                  <a:srgbClr val="FFFFFF"/>
                </a:solidFill>
              </a:rPr>
              <a:t>E-Books </a:t>
            </a:r>
            <a:r>
              <a:rPr b="1" lang="en" sz="1800">
                <a:solidFill>
                  <a:srgbClr val="FFFFFF"/>
                </a:solidFill>
              </a:rPr>
              <a:t>trarão informações que </a:t>
            </a:r>
            <a:r>
              <a:rPr b="1" lang="en" sz="1800">
                <a:solidFill>
                  <a:srgbClr val="FFFFFF"/>
                </a:solidFill>
              </a:rPr>
              <a:t>abrangem outras áreas também, como mecânica, elétrica, IoT…  São tantas, mas fique tranquilo</a:t>
            </a:r>
            <a:r>
              <a:rPr b="1" lang="en" sz="1800">
                <a:solidFill>
                  <a:srgbClr val="FFFFFF"/>
                </a:solidFill>
              </a:rPr>
              <a:t> que aos poucos vamos aprendendo. </a:t>
            </a:r>
            <a:endParaRPr b="1" sz="1800">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p:txBody>
      </p:sp>
      <p:sp>
        <p:nvSpPr>
          <p:cNvPr id="72" name="Google Shape;72;p14"/>
          <p:cNvSpPr/>
          <p:nvPr/>
        </p:nvSpPr>
        <p:spPr>
          <a:xfrm>
            <a:off x="6761375" y="1659050"/>
            <a:ext cx="2221800" cy="2517900"/>
          </a:xfrm>
          <a:prstGeom prst="rect">
            <a:avLst/>
          </a:pr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 name="Google Shape;73;p14"/>
          <p:cNvPicPr preferRelativeResize="0"/>
          <p:nvPr/>
        </p:nvPicPr>
        <p:blipFill rotWithShape="1">
          <a:blip r:embed="rId4">
            <a:alphaModFix/>
          </a:blip>
          <a:srcRect b="8213" l="7587" r="4291" t="11264"/>
          <a:stretch/>
        </p:blipFill>
        <p:spPr>
          <a:xfrm>
            <a:off x="6894675" y="1805100"/>
            <a:ext cx="1955200" cy="1749800"/>
          </a:xfrm>
          <a:prstGeom prst="rect">
            <a:avLst/>
          </a:prstGeom>
          <a:noFill/>
          <a:ln cap="flat" cmpd="sng" w="19050">
            <a:solidFill>
              <a:srgbClr val="073763"/>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32"/>
          <p:cNvSpPr/>
          <p:nvPr/>
        </p:nvSpPr>
        <p:spPr>
          <a:xfrm>
            <a:off x="0" y="0"/>
            <a:ext cx="9144000" cy="51435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72" name="Google Shape;272;p32"/>
          <p:cNvSpPr/>
          <p:nvPr/>
        </p:nvSpPr>
        <p:spPr>
          <a:xfrm>
            <a:off x="116250" y="397138"/>
            <a:ext cx="4595257" cy="4349225"/>
          </a:xfrm>
          <a:prstGeom prst="rect">
            <a:avLst/>
          </a:prstGeom>
        </p:spPr>
        <p:txBody>
          <a:bodyPr>
            <a:prstTxWarp prst="textPlain"/>
          </a:bodyPr>
          <a:lstStyle/>
          <a:p>
            <a:pPr lvl="0" algn="ctr"/>
            <a:r>
              <a:rPr b="0" i="0">
                <a:ln cap="flat" cmpd="sng" w="9525">
                  <a:solidFill>
                    <a:srgbClr val="FFFFFF"/>
                  </a:solidFill>
                  <a:prstDash val="solid"/>
                  <a:round/>
                  <a:headEnd len="sm" w="sm" type="none"/>
                  <a:tailEnd len="sm" w="sm" type="none"/>
                </a:ln>
                <a:solidFill>
                  <a:srgbClr val="FFFFFF"/>
                </a:solidFill>
                <a:latin typeface="Arial"/>
              </a:rPr>
              <a:t>4º</a:t>
            </a:r>
          </a:p>
        </p:txBody>
      </p:sp>
      <p:sp>
        <p:nvSpPr>
          <p:cNvPr id="273" name="Google Shape;273;p32"/>
          <p:cNvSpPr txBox="1"/>
          <p:nvPr/>
        </p:nvSpPr>
        <p:spPr>
          <a:xfrm>
            <a:off x="3067000" y="4068275"/>
            <a:ext cx="29157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FFFFFF"/>
                </a:solidFill>
              </a:rPr>
              <a:t>PASSO</a:t>
            </a:r>
            <a:endParaRPr b="1" sz="4800">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33"/>
          <p:cNvSpPr/>
          <p:nvPr/>
        </p:nvSpPr>
        <p:spPr>
          <a:xfrm>
            <a:off x="0" y="0"/>
            <a:ext cx="9144000" cy="51435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79" name="Google Shape;279;p33"/>
          <p:cNvSpPr txBox="1"/>
          <p:nvPr/>
        </p:nvSpPr>
        <p:spPr>
          <a:xfrm>
            <a:off x="692700" y="409525"/>
            <a:ext cx="7758600" cy="6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rPr>
              <a:t>Com o monitor serial aberto digite na  caixa de texto “AT”, espere o retorno “Ok”. Abaixo você pode observar o experimento.</a:t>
            </a:r>
            <a:endParaRPr b="1"/>
          </a:p>
          <a:p>
            <a:pPr indent="0" lvl="0" marL="0" rtl="0" algn="l">
              <a:spcBef>
                <a:spcPts val="0"/>
              </a:spcBef>
              <a:spcAft>
                <a:spcPts val="0"/>
              </a:spcAft>
              <a:buNone/>
            </a:pPr>
            <a:r>
              <a:t/>
            </a:r>
            <a:endParaRPr b="1"/>
          </a:p>
        </p:txBody>
      </p:sp>
      <p:pic>
        <p:nvPicPr>
          <p:cNvPr id="280" name="Google Shape;280;p33"/>
          <p:cNvPicPr preferRelativeResize="0"/>
          <p:nvPr/>
        </p:nvPicPr>
        <p:blipFill rotWithShape="1">
          <a:blip r:embed="rId3">
            <a:alphaModFix/>
          </a:blip>
          <a:srcRect b="65809" l="22634" r="16519" t="19212"/>
          <a:stretch/>
        </p:blipFill>
        <p:spPr>
          <a:xfrm>
            <a:off x="781950" y="1181750"/>
            <a:ext cx="7580098" cy="1199505"/>
          </a:xfrm>
          <a:prstGeom prst="rect">
            <a:avLst/>
          </a:prstGeom>
          <a:noFill/>
          <a:ln>
            <a:noFill/>
          </a:ln>
        </p:spPr>
      </p:pic>
      <p:pic>
        <p:nvPicPr>
          <p:cNvPr id="281" name="Google Shape;281;p33"/>
          <p:cNvPicPr preferRelativeResize="0"/>
          <p:nvPr/>
        </p:nvPicPr>
        <p:blipFill rotWithShape="1">
          <a:blip r:embed="rId4">
            <a:alphaModFix/>
          </a:blip>
          <a:srcRect b="66733" l="22590" r="16567" t="19425"/>
          <a:stretch/>
        </p:blipFill>
        <p:spPr>
          <a:xfrm>
            <a:off x="781950" y="2630342"/>
            <a:ext cx="7580098" cy="1108458"/>
          </a:xfrm>
          <a:prstGeom prst="rect">
            <a:avLst/>
          </a:prstGeom>
          <a:noFill/>
          <a:ln cap="flat" cmpd="sng" w="9525">
            <a:solidFill>
              <a:srgbClr val="0097A7"/>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34"/>
          <p:cNvSpPr/>
          <p:nvPr/>
        </p:nvSpPr>
        <p:spPr>
          <a:xfrm>
            <a:off x="0" y="0"/>
            <a:ext cx="9144000" cy="51435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87" name="Google Shape;287;p34"/>
          <p:cNvSpPr/>
          <p:nvPr/>
        </p:nvSpPr>
        <p:spPr>
          <a:xfrm>
            <a:off x="116250" y="397138"/>
            <a:ext cx="4444848" cy="4420915"/>
          </a:xfrm>
          <a:prstGeom prst="rect">
            <a:avLst/>
          </a:prstGeom>
        </p:spPr>
        <p:txBody>
          <a:bodyPr>
            <a:prstTxWarp prst="textPlain"/>
          </a:bodyPr>
          <a:lstStyle/>
          <a:p>
            <a:pPr lvl="0" algn="ctr"/>
            <a:r>
              <a:rPr b="0" i="0">
                <a:ln cap="flat" cmpd="sng" w="9525">
                  <a:solidFill>
                    <a:srgbClr val="FFFFFF"/>
                  </a:solidFill>
                  <a:prstDash val="solid"/>
                  <a:round/>
                  <a:headEnd len="sm" w="sm" type="none"/>
                  <a:tailEnd len="sm" w="sm" type="none"/>
                </a:ln>
                <a:solidFill>
                  <a:srgbClr val="FFFFFF"/>
                </a:solidFill>
                <a:latin typeface="Arial"/>
              </a:rPr>
              <a:t>5º</a:t>
            </a:r>
          </a:p>
        </p:txBody>
      </p:sp>
      <p:sp>
        <p:nvSpPr>
          <p:cNvPr id="288" name="Google Shape;288;p34"/>
          <p:cNvSpPr txBox="1"/>
          <p:nvPr/>
        </p:nvSpPr>
        <p:spPr>
          <a:xfrm>
            <a:off x="3067000" y="4068275"/>
            <a:ext cx="29157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FFFFFF"/>
                </a:solidFill>
              </a:rPr>
              <a:t>PASSO</a:t>
            </a:r>
            <a:endParaRPr b="1" sz="4800">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35"/>
          <p:cNvSpPr/>
          <p:nvPr/>
        </p:nvSpPr>
        <p:spPr>
          <a:xfrm>
            <a:off x="0" y="0"/>
            <a:ext cx="9144000" cy="51435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94" name="Google Shape;294;p35"/>
          <p:cNvSpPr txBox="1"/>
          <p:nvPr/>
        </p:nvSpPr>
        <p:spPr>
          <a:xfrm>
            <a:off x="824950" y="212300"/>
            <a:ext cx="7604400" cy="1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lt1"/>
                </a:solidFill>
              </a:rPr>
              <a:t>Abaixo há uma lista com os principais comandos AT que são utilizados, outras configurações neste modo não são tão importantes no momento, exigem um nível de conhecimento avançado que não será estudado agora. </a:t>
            </a:r>
            <a:endParaRPr b="1">
              <a:solidFill>
                <a:schemeClr val="lt1"/>
              </a:solidFill>
            </a:endParaRPr>
          </a:p>
          <a:p>
            <a:pPr indent="0" lvl="0" marL="0" rtl="0" algn="l">
              <a:spcBef>
                <a:spcPts val="0"/>
              </a:spcBef>
              <a:spcAft>
                <a:spcPts val="0"/>
              </a:spcAft>
              <a:buClr>
                <a:schemeClr val="dk1"/>
              </a:buClr>
              <a:buSzPts val="1100"/>
              <a:buFont typeface="Arial"/>
              <a:buNone/>
            </a:pPr>
            <a:r>
              <a:t/>
            </a:r>
            <a:endParaRPr b="1">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295" name="Google Shape;295;p35"/>
          <p:cNvSpPr txBox="1"/>
          <p:nvPr/>
        </p:nvSpPr>
        <p:spPr>
          <a:xfrm>
            <a:off x="656200" y="1548225"/>
            <a:ext cx="7941900" cy="2514600"/>
          </a:xfrm>
          <a:prstGeom prst="rect">
            <a:avLst/>
          </a:prstGeom>
          <a:noFill/>
          <a:ln cap="flat" cmpd="sng" w="762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lt1"/>
                </a:solidFill>
              </a:rPr>
              <a:t>AT – Faz um teste de comunicação e retorna na tela um “Ok”, indicando que a comunicação está certa. </a:t>
            </a:r>
            <a:endParaRPr b="1">
              <a:solidFill>
                <a:schemeClr val="lt1"/>
              </a:solidFill>
            </a:endParaRPr>
          </a:p>
          <a:p>
            <a:pPr indent="0" lvl="0" marL="0" rtl="0" algn="l">
              <a:spcBef>
                <a:spcPts val="0"/>
              </a:spcBef>
              <a:spcAft>
                <a:spcPts val="0"/>
              </a:spcAft>
              <a:buClr>
                <a:schemeClr val="dk1"/>
              </a:buClr>
              <a:buSzPts val="1100"/>
              <a:buFont typeface="Arial"/>
              <a:buNone/>
            </a:pPr>
            <a:r>
              <a:t/>
            </a:r>
            <a:endParaRPr b="1">
              <a:solidFill>
                <a:schemeClr val="lt1"/>
              </a:solidFill>
            </a:endParaRPr>
          </a:p>
          <a:p>
            <a:pPr indent="0" lvl="0" marL="0" rtl="0" algn="l">
              <a:spcBef>
                <a:spcPts val="0"/>
              </a:spcBef>
              <a:spcAft>
                <a:spcPts val="0"/>
              </a:spcAft>
              <a:buClr>
                <a:schemeClr val="dk1"/>
              </a:buClr>
              <a:buSzPts val="1100"/>
              <a:buFont typeface="Arial"/>
              <a:buNone/>
            </a:pPr>
            <a:r>
              <a:rPr b="1" lang="en">
                <a:solidFill>
                  <a:schemeClr val="lt1"/>
                </a:solidFill>
              </a:rPr>
              <a:t>AT+VERSION – Retorna na tela a versão do firmware. </a:t>
            </a:r>
            <a:endParaRPr b="1">
              <a:solidFill>
                <a:schemeClr val="lt1"/>
              </a:solidFill>
            </a:endParaRPr>
          </a:p>
          <a:p>
            <a:pPr indent="0" lvl="0" marL="0" rtl="0" algn="l">
              <a:spcBef>
                <a:spcPts val="0"/>
              </a:spcBef>
              <a:spcAft>
                <a:spcPts val="0"/>
              </a:spcAft>
              <a:buClr>
                <a:schemeClr val="dk1"/>
              </a:buClr>
              <a:buSzPts val="1100"/>
              <a:buFont typeface="Arial"/>
              <a:buNone/>
            </a:pPr>
            <a:r>
              <a:t/>
            </a:r>
            <a:endParaRPr b="1">
              <a:solidFill>
                <a:schemeClr val="lt1"/>
              </a:solidFill>
            </a:endParaRPr>
          </a:p>
          <a:p>
            <a:pPr indent="0" lvl="0" marL="0" rtl="0" algn="l">
              <a:spcBef>
                <a:spcPts val="0"/>
              </a:spcBef>
              <a:spcAft>
                <a:spcPts val="0"/>
              </a:spcAft>
              <a:buClr>
                <a:schemeClr val="dk1"/>
              </a:buClr>
              <a:buSzPts val="1100"/>
              <a:buFont typeface="Arial"/>
              <a:buNone/>
            </a:pPr>
            <a:r>
              <a:rPr b="1" lang="en">
                <a:solidFill>
                  <a:schemeClr val="lt1"/>
                </a:solidFill>
              </a:rPr>
              <a:t>AT+NAME = “nome que você quer colocar no módulo” – Faz a alteração do nome do módulo que inicialmente vem com o nome de LINVOR de fábrica. </a:t>
            </a:r>
            <a:endParaRPr b="1">
              <a:solidFill>
                <a:schemeClr val="lt1"/>
              </a:solidFill>
            </a:endParaRPr>
          </a:p>
          <a:p>
            <a:pPr indent="0" lvl="0" marL="0" rtl="0" algn="l">
              <a:spcBef>
                <a:spcPts val="0"/>
              </a:spcBef>
              <a:spcAft>
                <a:spcPts val="0"/>
              </a:spcAft>
              <a:buClr>
                <a:schemeClr val="dk1"/>
              </a:buClr>
              <a:buSzPts val="1100"/>
              <a:buFont typeface="Arial"/>
              <a:buNone/>
            </a:pPr>
            <a:r>
              <a:t/>
            </a:r>
            <a:endParaRPr b="1">
              <a:solidFill>
                <a:schemeClr val="lt1"/>
              </a:solidFill>
            </a:endParaRPr>
          </a:p>
          <a:p>
            <a:pPr indent="0" lvl="0" marL="0" rtl="0" algn="l">
              <a:spcBef>
                <a:spcPts val="0"/>
              </a:spcBef>
              <a:spcAft>
                <a:spcPts val="0"/>
              </a:spcAft>
              <a:buClr>
                <a:schemeClr val="dk1"/>
              </a:buClr>
              <a:buSzPts val="1100"/>
              <a:buFont typeface="Arial"/>
              <a:buNone/>
            </a:pPr>
            <a:r>
              <a:rPr b="1" lang="en">
                <a:solidFill>
                  <a:schemeClr val="lt1"/>
                </a:solidFill>
              </a:rPr>
              <a:t>AT+PSWD = “senha para pareamento” – Muda a senha que o dispositivo que você vai parear pede para que haja comunicação. Geralmente a senha é 0000 ou 1234 originais de fábrica.</a:t>
            </a:r>
            <a:endParaRPr b="1">
              <a:solidFill>
                <a:schemeClr val="lt1"/>
              </a:solidFill>
            </a:endParaRPr>
          </a:p>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36"/>
          <p:cNvSpPr/>
          <p:nvPr/>
        </p:nvSpPr>
        <p:spPr>
          <a:xfrm>
            <a:off x="0" y="0"/>
            <a:ext cx="9144000" cy="51435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01" name="Google Shape;301;p36"/>
          <p:cNvSpPr/>
          <p:nvPr/>
        </p:nvSpPr>
        <p:spPr>
          <a:xfrm>
            <a:off x="0" y="239650"/>
            <a:ext cx="9144000" cy="887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2" name="Google Shape;302;p36"/>
          <p:cNvPicPr preferRelativeResize="0"/>
          <p:nvPr/>
        </p:nvPicPr>
        <p:blipFill rotWithShape="1">
          <a:blip r:embed="rId3">
            <a:alphaModFix/>
          </a:blip>
          <a:srcRect b="16996" l="0" r="1283" t="17481"/>
          <a:stretch/>
        </p:blipFill>
        <p:spPr>
          <a:xfrm>
            <a:off x="7938850" y="283251"/>
            <a:ext cx="1205150" cy="799876"/>
          </a:xfrm>
          <a:prstGeom prst="rect">
            <a:avLst/>
          </a:prstGeom>
          <a:noFill/>
          <a:ln cap="flat" cmpd="sng" w="9525">
            <a:solidFill>
              <a:srgbClr val="FFFFFF"/>
            </a:solidFill>
            <a:prstDash val="solid"/>
            <a:round/>
            <a:headEnd len="sm" w="sm" type="none"/>
            <a:tailEnd len="sm" w="sm" type="none"/>
          </a:ln>
        </p:spPr>
      </p:pic>
      <p:sp>
        <p:nvSpPr>
          <p:cNvPr id="303" name="Google Shape;303;p36"/>
          <p:cNvSpPr/>
          <p:nvPr/>
        </p:nvSpPr>
        <p:spPr>
          <a:xfrm rot="-3363375">
            <a:off x="6851080" y="686752"/>
            <a:ext cx="1766543" cy="207764"/>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6"/>
          <p:cNvSpPr txBox="1"/>
          <p:nvPr/>
        </p:nvSpPr>
        <p:spPr>
          <a:xfrm>
            <a:off x="214950" y="408100"/>
            <a:ext cx="8887800" cy="5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73763"/>
                </a:solidFill>
              </a:rPr>
              <a:t>Conclusão sobre configuração por comando AT</a:t>
            </a:r>
            <a:endParaRPr b="1" sz="2400">
              <a:solidFill>
                <a:srgbClr val="073763"/>
              </a:solidFill>
            </a:endParaRPr>
          </a:p>
        </p:txBody>
      </p:sp>
      <p:sp>
        <p:nvSpPr>
          <p:cNvPr id="305" name="Google Shape;305;p36"/>
          <p:cNvSpPr txBox="1"/>
          <p:nvPr/>
        </p:nvSpPr>
        <p:spPr>
          <a:xfrm>
            <a:off x="504450" y="2021700"/>
            <a:ext cx="8135100" cy="11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A Configuração por comandos AT é a configuração do módulo HC - 05 (</a:t>
            </a:r>
            <a:r>
              <a:rPr b="1" i="1" lang="en" sz="1800">
                <a:solidFill>
                  <a:srgbClr val="FFFFFF"/>
                </a:solidFill>
              </a:rPr>
              <a:t>Bluetooth</a:t>
            </a:r>
            <a:r>
              <a:rPr b="1" lang="en" sz="1800">
                <a:solidFill>
                  <a:srgbClr val="FFFFFF"/>
                </a:solidFill>
              </a:rPr>
              <a:t>), com ela nós podemos mudar o nome do dispositivo e alterar a senha, com o avanço nos estudos novos comandos AT serão apresentados. Essa etapa é a segunda desse processo de controlar o Arduino com um celular pelo Bluetooth.</a:t>
            </a:r>
            <a:endParaRPr b="1" sz="1800">
              <a:solidFill>
                <a:srgbClr val="FFFFFF"/>
              </a:solidFill>
            </a:endParaRPr>
          </a:p>
          <a:p>
            <a:pPr indent="0" lvl="0" marL="0" rtl="0" algn="l">
              <a:spcBef>
                <a:spcPts val="0"/>
              </a:spcBef>
              <a:spcAft>
                <a:spcPts val="0"/>
              </a:spcAft>
              <a:buNone/>
            </a:pPr>
            <a:r>
              <a:t/>
            </a:r>
            <a:endParaRPr b="1">
              <a:solidFill>
                <a:srgbClr val="FFFFFF"/>
              </a:solidFill>
            </a:endParaRPr>
          </a:p>
          <a:p>
            <a:pPr indent="0" lvl="0" marL="0" rtl="0" algn="l">
              <a:spcBef>
                <a:spcPts val="0"/>
              </a:spcBef>
              <a:spcAft>
                <a:spcPts val="0"/>
              </a:spcAft>
              <a:buNone/>
            </a:pPr>
            <a:r>
              <a:t/>
            </a:r>
            <a:endParaRPr b="1">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37"/>
          <p:cNvSpPr/>
          <p:nvPr/>
        </p:nvSpPr>
        <p:spPr>
          <a:xfrm>
            <a:off x="0" y="0"/>
            <a:ext cx="9144000" cy="51435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pic>
        <p:nvPicPr>
          <p:cNvPr id="311" name="Google Shape;311;p37"/>
          <p:cNvPicPr preferRelativeResize="0"/>
          <p:nvPr/>
        </p:nvPicPr>
        <p:blipFill>
          <a:blip r:embed="rId3">
            <a:alphaModFix/>
          </a:blip>
          <a:stretch>
            <a:fillRect/>
          </a:stretch>
        </p:blipFill>
        <p:spPr>
          <a:xfrm>
            <a:off x="1000125" y="317100"/>
            <a:ext cx="7143750" cy="2381250"/>
          </a:xfrm>
          <a:prstGeom prst="rect">
            <a:avLst/>
          </a:prstGeom>
          <a:noFill/>
          <a:ln cap="flat" cmpd="sng" w="114300">
            <a:solidFill>
              <a:srgbClr val="FFFFFF"/>
            </a:solidFill>
            <a:prstDash val="solid"/>
            <a:round/>
            <a:headEnd len="sm" w="sm" type="none"/>
            <a:tailEnd len="sm" w="sm" type="none"/>
          </a:ln>
        </p:spPr>
      </p:pic>
      <p:sp>
        <p:nvSpPr>
          <p:cNvPr id="312" name="Google Shape;312;p37"/>
          <p:cNvSpPr txBox="1"/>
          <p:nvPr/>
        </p:nvSpPr>
        <p:spPr>
          <a:xfrm>
            <a:off x="0" y="3126650"/>
            <a:ext cx="9144000" cy="162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rPr>
              <a:t>Conquista desbloqueada: </a:t>
            </a:r>
            <a:endParaRPr b="1" sz="1800">
              <a:solidFill>
                <a:schemeClr val="accent1"/>
              </a:solidFill>
            </a:endParaRPr>
          </a:p>
          <a:p>
            <a:pPr indent="0" lvl="0" marL="0" rtl="0" algn="l">
              <a:spcBef>
                <a:spcPts val="0"/>
              </a:spcBef>
              <a:spcAft>
                <a:spcPts val="0"/>
              </a:spcAft>
              <a:buNone/>
            </a:pPr>
            <a:r>
              <a:t/>
            </a:r>
            <a:endParaRPr b="1" sz="3000">
              <a:solidFill>
                <a:schemeClr val="accent1"/>
              </a:solidFill>
            </a:endParaRPr>
          </a:p>
          <a:p>
            <a:pPr indent="0" lvl="0" marL="0" rtl="0" algn="ctr">
              <a:spcBef>
                <a:spcPts val="0"/>
              </a:spcBef>
              <a:spcAft>
                <a:spcPts val="0"/>
              </a:spcAft>
              <a:buNone/>
            </a:pPr>
            <a:r>
              <a:rPr b="1" lang="en" sz="3600">
                <a:solidFill>
                  <a:schemeClr val="accent1"/>
                </a:solidFill>
              </a:rPr>
              <a:t>Desbravando o Módulo Bluetooth</a:t>
            </a:r>
            <a:endParaRPr b="1" sz="3600">
              <a:solidFill>
                <a:schemeClr val="accen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38"/>
          <p:cNvSpPr/>
          <p:nvPr/>
        </p:nvSpPr>
        <p:spPr>
          <a:xfrm>
            <a:off x="0" y="0"/>
            <a:ext cx="9144000" cy="51435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18" name="Google Shape;318;p38"/>
          <p:cNvSpPr/>
          <p:nvPr/>
        </p:nvSpPr>
        <p:spPr>
          <a:xfrm>
            <a:off x="0" y="239650"/>
            <a:ext cx="9144000" cy="887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9" name="Google Shape;319;p38"/>
          <p:cNvPicPr preferRelativeResize="0"/>
          <p:nvPr/>
        </p:nvPicPr>
        <p:blipFill rotWithShape="1">
          <a:blip r:embed="rId3">
            <a:alphaModFix/>
          </a:blip>
          <a:srcRect b="16996" l="0" r="1283" t="17481"/>
          <a:stretch/>
        </p:blipFill>
        <p:spPr>
          <a:xfrm>
            <a:off x="7938850" y="283251"/>
            <a:ext cx="1205150" cy="799876"/>
          </a:xfrm>
          <a:prstGeom prst="rect">
            <a:avLst/>
          </a:prstGeom>
          <a:noFill/>
          <a:ln cap="flat" cmpd="sng" w="9525">
            <a:solidFill>
              <a:srgbClr val="FFFFFF"/>
            </a:solidFill>
            <a:prstDash val="solid"/>
            <a:round/>
            <a:headEnd len="sm" w="sm" type="none"/>
            <a:tailEnd len="sm" w="sm" type="none"/>
          </a:ln>
        </p:spPr>
      </p:pic>
      <p:sp>
        <p:nvSpPr>
          <p:cNvPr id="320" name="Google Shape;320;p38"/>
          <p:cNvSpPr/>
          <p:nvPr/>
        </p:nvSpPr>
        <p:spPr>
          <a:xfrm rot="-3363375">
            <a:off x="6851080" y="686752"/>
            <a:ext cx="1766543" cy="207764"/>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8"/>
          <p:cNvSpPr txBox="1"/>
          <p:nvPr/>
        </p:nvSpPr>
        <p:spPr>
          <a:xfrm>
            <a:off x="128100" y="408100"/>
            <a:ext cx="8887800" cy="5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73763"/>
                </a:solidFill>
              </a:rPr>
              <a:t>               </a:t>
            </a:r>
            <a:r>
              <a:rPr b="1" i="1" lang="en" sz="3000">
                <a:solidFill>
                  <a:srgbClr val="073763"/>
                </a:solidFill>
              </a:rPr>
              <a:t>Comunicando </a:t>
            </a:r>
            <a:r>
              <a:rPr b="1" lang="en" sz="3000">
                <a:solidFill>
                  <a:srgbClr val="073763"/>
                </a:solidFill>
              </a:rPr>
              <a:t>com o celular</a:t>
            </a:r>
            <a:endParaRPr b="1" sz="3000">
              <a:solidFill>
                <a:srgbClr val="073763"/>
              </a:solidFill>
            </a:endParaRPr>
          </a:p>
        </p:txBody>
      </p:sp>
      <p:sp>
        <p:nvSpPr>
          <p:cNvPr id="322" name="Google Shape;322;p38"/>
          <p:cNvSpPr txBox="1"/>
          <p:nvPr/>
        </p:nvSpPr>
        <p:spPr>
          <a:xfrm>
            <a:off x="393450" y="1404538"/>
            <a:ext cx="8357100" cy="6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Após configurar o nosso módulo chegou a hora de fazer o código fonte e montar o circuito que fará com que o </a:t>
            </a:r>
            <a:r>
              <a:rPr b="1" lang="en">
                <a:solidFill>
                  <a:srgbClr val="FFFFFF"/>
                </a:solidFill>
              </a:rPr>
              <a:t>funcionamento</a:t>
            </a:r>
            <a:r>
              <a:rPr b="1" lang="en">
                <a:solidFill>
                  <a:srgbClr val="FFFFFF"/>
                </a:solidFill>
              </a:rPr>
              <a:t> correto seja possível.</a:t>
            </a:r>
            <a:endParaRPr b="1">
              <a:solidFill>
                <a:srgbClr val="FFFFFF"/>
              </a:solidFill>
            </a:endParaRPr>
          </a:p>
        </p:txBody>
      </p:sp>
      <p:sp>
        <p:nvSpPr>
          <p:cNvPr id="323" name="Google Shape;323;p38"/>
          <p:cNvSpPr txBox="1"/>
          <p:nvPr/>
        </p:nvSpPr>
        <p:spPr>
          <a:xfrm>
            <a:off x="393450" y="2389038"/>
            <a:ext cx="8357100" cy="6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CÓDIGO FONTE: Sketch </a:t>
            </a:r>
            <a:r>
              <a:rPr b="1" lang="en">
                <a:solidFill>
                  <a:srgbClr val="FFFFFF"/>
                </a:solidFill>
              </a:rPr>
              <a:t>responsável</a:t>
            </a:r>
            <a:r>
              <a:rPr b="1" lang="en">
                <a:solidFill>
                  <a:srgbClr val="FFFFFF"/>
                </a:solidFill>
              </a:rPr>
              <a:t> por interpretar os comandos recebidos pela comunicação serial e </a:t>
            </a:r>
            <a:r>
              <a:rPr b="1" lang="en">
                <a:solidFill>
                  <a:srgbClr val="FFFFFF"/>
                </a:solidFill>
              </a:rPr>
              <a:t>responsável</a:t>
            </a:r>
            <a:r>
              <a:rPr b="1" lang="en">
                <a:solidFill>
                  <a:srgbClr val="FFFFFF"/>
                </a:solidFill>
              </a:rPr>
              <a:t> por tomar as decisões que farão ou não acionamentos no Arduino.</a:t>
            </a:r>
            <a:endParaRPr b="1">
              <a:solidFill>
                <a:srgbClr val="FFFFFF"/>
              </a:solidFill>
            </a:endParaRPr>
          </a:p>
          <a:p>
            <a:pPr indent="0" lvl="0" marL="0" rtl="0" algn="l">
              <a:spcBef>
                <a:spcPts val="0"/>
              </a:spcBef>
              <a:spcAft>
                <a:spcPts val="0"/>
              </a:spcAft>
              <a:buNone/>
            </a:pPr>
            <a:r>
              <a:t/>
            </a:r>
            <a:endParaRPr b="1">
              <a:solidFill>
                <a:srgbClr val="FFFFFF"/>
              </a:solidFill>
            </a:endParaRPr>
          </a:p>
          <a:p>
            <a:pPr indent="0" lvl="0" marL="0" rtl="0" algn="l">
              <a:spcBef>
                <a:spcPts val="0"/>
              </a:spcBef>
              <a:spcAft>
                <a:spcPts val="0"/>
              </a:spcAft>
              <a:buNone/>
            </a:pPr>
            <a:r>
              <a:t/>
            </a:r>
            <a:endParaRPr b="1">
              <a:solidFill>
                <a:srgbClr val="FFFFFF"/>
              </a:solidFill>
            </a:endParaRPr>
          </a:p>
          <a:p>
            <a:pPr indent="0" lvl="0" marL="0" rtl="0" algn="l">
              <a:spcBef>
                <a:spcPts val="0"/>
              </a:spcBef>
              <a:spcAft>
                <a:spcPts val="0"/>
              </a:spcAft>
              <a:buNone/>
            </a:pPr>
            <a:r>
              <a:t/>
            </a:r>
            <a:endParaRPr b="1">
              <a:solidFill>
                <a:srgbClr val="FFFFFF"/>
              </a:solidFill>
            </a:endParaRPr>
          </a:p>
        </p:txBody>
      </p:sp>
      <p:sp>
        <p:nvSpPr>
          <p:cNvPr id="324" name="Google Shape;324;p38"/>
          <p:cNvSpPr txBox="1"/>
          <p:nvPr/>
        </p:nvSpPr>
        <p:spPr>
          <a:xfrm>
            <a:off x="393450" y="3373525"/>
            <a:ext cx="8357100" cy="6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CIRCUITO </a:t>
            </a:r>
            <a:r>
              <a:rPr b="1" lang="en">
                <a:solidFill>
                  <a:srgbClr val="FFFFFF"/>
                </a:solidFill>
              </a:rPr>
              <a:t>ELETRÔNICO</a:t>
            </a:r>
            <a:r>
              <a:rPr b="1" lang="en">
                <a:solidFill>
                  <a:srgbClr val="FFFFFF"/>
                </a:solidFill>
              </a:rPr>
              <a:t>: Para comunicar celular com Arduino &amp; Bluetooth há a necessidade de fazer duas alterações no circuito apresentado anteriormente. Ou seja para configuração em comandos AT utilizamos uma montagem física do circuito e para receber e enviar dados para um celular utilizamos outra </a:t>
            </a:r>
            <a:r>
              <a:rPr b="1" lang="en">
                <a:solidFill>
                  <a:srgbClr val="FFFFFF"/>
                </a:solidFill>
              </a:rPr>
              <a:t>montagem</a:t>
            </a:r>
            <a:r>
              <a:rPr b="1" lang="en">
                <a:solidFill>
                  <a:srgbClr val="FFFFFF"/>
                </a:solidFill>
              </a:rPr>
              <a:t> física do circuito.</a:t>
            </a:r>
            <a:endParaRPr b="1">
              <a:solidFill>
                <a:srgbClr val="FFFFFF"/>
              </a:solidFill>
            </a:endParaRPr>
          </a:p>
          <a:p>
            <a:pPr indent="0" lvl="0" marL="0" rtl="0" algn="l">
              <a:spcBef>
                <a:spcPts val="0"/>
              </a:spcBef>
              <a:spcAft>
                <a:spcPts val="0"/>
              </a:spcAft>
              <a:buNone/>
            </a:pPr>
            <a:r>
              <a:t/>
            </a:r>
            <a:endParaRPr b="1">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39"/>
          <p:cNvSpPr/>
          <p:nvPr/>
        </p:nvSpPr>
        <p:spPr>
          <a:xfrm>
            <a:off x="0" y="0"/>
            <a:ext cx="9144000" cy="51435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pic>
        <p:nvPicPr>
          <p:cNvPr id="330" name="Google Shape;330;p39"/>
          <p:cNvPicPr preferRelativeResize="0"/>
          <p:nvPr/>
        </p:nvPicPr>
        <p:blipFill rotWithShape="1">
          <a:blip r:embed="rId3">
            <a:alphaModFix/>
          </a:blip>
          <a:srcRect b="9755" l="633" r="51770" t="12198"/>
          <a:stretch/>
        </p:blipFill>
        <p:spPr>
          <a:xfrm>
            <a:off x="212300" y="250900"/>
            <a:ext cx="5032224" cy="4641700"/>
          </a:xfrm>
          <a:prstGeom prst="rect">
            <a:avLst/>
          </a:prstGeom>
          <a:noFill/>
          <a:ln>
            <a:noFill/>
          </a:ln>
        </p:spPr>
      </p:pic>
      <p:sp>
        <p:nvSpPr>
          <p:cNvPr id="331" name="Google Shape;331;p39"/>
          <p:cNvSpPr txBox="1"/>
          <p:nvPr/>
        </p:nvSpPr>
        <p:spPr>
          <a:xfrm>
            <a:off x="5244525" y="579000"/>
            <a:ext cx="3899700" cy="11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1ª ALTERAÇÃO</a:t>
            </a:r>
            <a:r>
              <a:rPr b="1" lang="en">
                <a:solidFill>
                  <a:srgbClr val="FFFFFF"/>
                </a:solidFill>
              </a:rPr>
              <a:t> - Alimente o pino KEY/ENABLE com 3,3V. No esquema ao lado o cabo laranja indica de onde é possível tirar os 3,3V do Arduino e mostra onde deve-se fazer a conexão.</a:t>
            </a:r>
            <a:endParaRPr b="1">
              <a:solidFill>
                <a:srgbClr val="FFFFFF"/>
              </a:solidFill>
            </a:endParaRPr>
          </a:p>
          <a:p>
            <a:pPr indent="0" lvl="0" marL="0" rtl="0" algn="l">
              <a:spcBef>
                <a:spcPts val="0"/>
              </a:spcBef>
              <a:spcAft>
                <a:spcPts val="0"/>
              </a:spcAft>
              <a:buNone/>
            </a:pPr>
            <a:r>
              <a:t/>
            </a:r>
            <a:endParaRPr b="1">
              <a:solidFill>
                <a:srgbClr val="FFFFFF"/>
              </a:solidFill>
            </a:endParaRPr>
          </a:p>
          <a:p>
            <a:pPr indent="0" lvl="0" marL="0" rtl="0" algn="l">
              <a:spcBef>
                <a:spcPts val="0"/>
              </a:spcBef>
              <a:spcAft>
                <a:spcPts val="0"/>
              </a:spcAft>
              <a:buNone/>
            </a:pPr>
            <a:r>
              <a:rPr b="1" lang="en">
                <a:solidFill>
                  <a:srgbClr val="FFFFFF"/>
                </a:solidFill>
              </a:rPr>
              <a:t> Com isso nós habilitamos o módulo para ficar disponível, ou seja, agora ele irá poder abrir comunicação com um celular. No modo de configuração AT esse pino DEVE permanecer desconectado.</a:t>
            </a:r>
            <a:endParaRPr b="1">
              <a:solidFill>
                <a:srgbClr val="FFFFFF"/>
              </a:solidFill>
            </a:endParaRPr>
          </a:p>
          <a:p>
            <a:pPr indent="0" lvl="0" marL="0" rtl="0" algn="l">
              <a:spcBef>
                <a:spcPts val="0"/>
              </a:spcBef>
              <a:spcAft>
                <a:spcPts val="0"/>
              </a:spcAft>
              <a:buNone/>
            </a:pPr>
            <a:r>
              <a:t/>
            </a:r>
            <a:endParaRPr b="1">
              <a:solidFill>
                <a:srgbClr val="FFFFFF"/>
              </a:solidFill>
            </a:endParaRPr>
          </a:p>
          <a:p>
            <a:pPr indent="0" lvl="0" marL="0" rtl="0" algn="l">
              <a:spcBef>
                <a:spcPts val="0"/>
              </a:spcBef>
              <a:spcAft>
                <a:spcPts val="0"/>
              </a:spcAft>
              <a:buNone/>
            </a:pPr>
            <a:r>
              <a:rPr b="1" lang="en">
                <a:solidFill>
                  <a:srgbClr val="FFFFFF"/>
                </a:solidFill>
              </a:rPr>
              <a:t>Para facilitar o processo você pode colocar nesse pino uma seccionamento, e ao invés de ficar desconectando cabos e conectando no protoboard basta acionar ou não um interruptor.</a:t>
            </a:r>
            <a:endParaRPr b="1">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40"/>
          <p:cNvSpPr/>
          <p:nvPr/>
        </p:nvSpPr>
        <p:spPr>
          <a:xfrm>
            <a:off x="0" y="0"/>
            <a:ext cx="9144000" cy="51435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pic>
        <p:nvPicPr>
          <p:cNvPr id="337" name="Google Shape;337;p40"/>
          <p:cNvPicPr preferRelativeResize="0"/>
          <p:nvPr/>
        </p:nvPicPr>
        <p:blipFill rotWithShape="1">
          <a:blip r:embed="rId3">
            <a:alphaModFix/>
          </a:blip>
          <a:srcRect b="9755" l="633" r="51770" t="12198"/>
          <a:stretch/>
        </p:blipFill>
        <p:spPr>
          <a:xfrm>
            <a:off x="212300" y="250900"/>
            <a:ext cx="5032224" cy="4641700"/>
          </a:xfrm>
          <a:prstGeom prst="rect">
            <a:avLst/>
          </a:prstGeom>
          <a:noFill/>
          <a:ln>
            <a:noFill/>
          </a:ln>
        </p:spPr>
      </p:pic>
      <p:sp>
        <p:nvSpPr>
          <p:cNvPr id="338" name="Google Shape;338;p40"/>
          <p:cNvSpPr txBox="1"/>
          <p:nvPr/>
        </p:nvSpPr>
        <p:spPr>
          <a:xfrm>
            <a:off x="5244525" y="579000"/>
            <a:ext cx="3899700" cy="11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2</a:t>
            </a:r>
            <a:r>
              <a:rPr b="1" lang="en" sz="1800">
                <a:solidFill>
                  <a:srgbClr val="FFFFFF"/>
                </a:solidFill>
              </a:rPr>
              <a:t>ª ALTERAÇÃO</a:t>
            </a:r>
            <a:r>
              <a:rPr b="1" lang="en">
                <a:solidFill>
                  <a:srgbClr val="FFFFFF"/>
                </a:solidFill>
              </a:rPr>
              <a:t> - No modo até foi feita uma conexão ponta a ponta, isso </a:t>
            </a:r>
            <a:r>
              <a:rPr b="1" lang="en">
                <a:solidFill>
                  <a:srgbClr val="FFFFFF"/>
                </a:solidFill>
              </a:rPr>
              <a:t>significa</a:t>
            </a:r>
            <a:r>
              <a:rPr b="1" lang="en">
                <a:solidFill>
                  <a:srgbClr val="FFFFFF"/>
                </a:solidFill>
              </a:rPr>
              <a:t> que o RX do estava conectado ao RX do Arduino e a mesma situação para o TX</a:t>
            </a:r>
            <a:endParaRPr b="1">
              <a:solidFill>
                <a:srgbClr val="FFFFFF"/>
              </a:solidFill>
            </a:endParaRPr>
          </a:p>
          <a:p>
            <a:pPr indent="0" lvl="0" marL="0" rtl="0" algn="l">
              <a:spcBef>
                <a:spcPts val="0"/>
              </a:spcBef>
              <a:spcAft>
                <a:spcPts val="0"/>
              </a:spcAft>
              <a:buNone/>
            </a:pPr>
            <a:r>
              <a:t/>
            </a:r>
            <a:endParaRPr b="1">
              <a:solidFill>
                <a:srgbClr val="FFFFFF"/>
              </a:solidFill>
            </a:endParaRPr>
          </a:p>
          <a:p>
            <a:pPr indent="0" lvl="0" marL="0" rtl="0" algn="l">
              <a:spcBef>
                <a:spcPts val="0"/>
              </a:spcBef>
              <a:spcAft>
                <a:spcPts val="0"/>
              </a:spcAft>
              <a:buNone/>
            </a:pPr>
            <a:r>
              <a:rPr b="1" lang="en">
                <a:solidFill>
                  <a:srgbClr val="FFFFFF"/>
                </a:solidFill>
              </a:rPr>
              <a:t>Para realizar uma troca de informação entre celular e Arduino essa configuração antiga não serve mais, então deve ser feita uma conexão </a:t>
            </a:r>
            <a:r>
              <a:rPr b="1" i="1" lang="en">
                <a:solidFill>
                  <a:srgbClr val="FFFFFF"/>
                </a:solidFill>
              </a:rPr>
              <a:t>crossover.</a:t>
            </a:r>
            <a:endParaRPr b="1" i="1">
              <a:solidFill>
                <a:srgbClr val="FFFFFF"/>
              </a:solidFill>
            </a:endParaRPr>
          </a:p>
          <a:p>
            <a:pPr indent="0" lvl="0" marL="0" rtl="0" algn="l">
              <a:spcBef>
                <a:spcPts val="0"/>
              </a:spcBef>
              <a:spcAft>
                <a:spcPts val="0"/>
              </a:spcAft>
              <a:buNone/>
            </a:pPr>
            <a:r>
              <a:t/>
            </a:r>
            <a:endParaRPr b="1" i="1">
              <a:solidFill>
                <a:srgbClr val="FFFFFF"/>
              </a:solidFill>
            </a:endParaRPr>
          </a:p>
          <a:p>
            <a:pPr indent="0" lvl="0" marL="0" rtl="0" algn="l">
              <a:spcBef>
                <a:spcPts val="0"/>
              </a:spcBef>
              <a:spcAft>
                <a:spcPts val="0"/>
              </a:spcAft>
              <a:buNone/>
            </a:pPr>
            <a:r>
              <a:rPr b="1" lang="en">
                <a:solidFill>
                  <a:srgbClr val="FFFFFF"/>
                </a:solidFill>
              </a:rPr>
              <a:t>A ligação </a:t>
            </a:r>
            <a:r>
              <a:rPr b="1" i="1" lang="en">
                <a:solidFill>
                  <a:srgbClr val="FFFFFF"/>
                </a:solidFill>
              </a:rPr>
              <a:t>crossover </a:t>
            </a:r>
            <a:r>
              <a:rPr b="1" lang="en">
                <a:solidFill>
                  <a:srgbClr val="FFFFFF"/>
                </a:solidFill>
              </a:rPr>
              <a:t> cruza dois ou mais cabos, então a partir de agora vamos trocar a posição de RX com a de TX de um dos lados do circuito de forma manual.</a:t>
            </a:r>
            <a:endParaRPr b="1">
              <a:solidFill>
                <a:srgbClr val="FFFFFF"/>
              </a:solidFill>
            </a:endParaRPr>
          </a:p>
          <a:p>
            <a:pPr indent="0" lvl="0" marL="0" rtl="0" algn="l">
              <a:spcBef>
                <a:spcPts val="0"/>
              </a:spcBef>
              <a:spcAft>
                <a:spcPts val="0"/>
              </a:spcAft>
              <a:buNone/>
            </a:pPr>
            <a:r>
              <a:t/>
            </a:r>
            <a:endParaRPr b="1">
              <a:solidFill>
                <a:srgbClr val="FFFFFF"/>
              </a:solidFill>
            </a:endParaRPr>
          </a:p>
          <a:p>
            <a:pPr indent="0" lvl="0" marL="0" rtl="0" algn="l">
              <a:spcBef>
                <a:spcPts val="0"/>
              </a:spcBef>
              <a:spcAft>
                <a:spcPts val="0"/>
              </a:spcAft>
              <a:buNone/>
            </a:pPr>
            <a:r>
              <a:rPr b="1" lang="en">
                <a:solidFill>
                  <a:srgbClr val="FFFFFF"/>
                </a:solidFill>
              </a:rPr>
              <a:t>Observe que os cabos amarelo e marrom estão cruzados na figura ao lado.</a:t>
            </a:r>
            <a:endParaRPr b="1">
              <a:solidFill>
                <a:srgbClr val="FFFFFF"/>
              </a:solidFill>
            </a:endParaRPr>
          </a:p>
        </p:txBody>
      </p:sp>
      <p:sp>
        <p:nvSpPr>
          <p:cNvPr id="339" name="Google Shape;339;p40"/>
          <p:cNvSpPr/>
          <p:nvPr/>
        </p:nvSpPr>
        <p:spPr>
          <a:xfrm>
            <a:off x="3237500" y="1708194"/>
            <a:ext cx="747954" cy="718640"/>
          </a:xfrm>
          <a:custGeom>
            <a:rect b="b" l="l" r="r" t="t"/>
            <a:pathLst>
              <a:path extrusionOk="0" h="52513" w="51450">
                <a:moveTo>
                  <a:pt x="10045" y="46718"/>
                </a:moveTo>
                <a:cubicBezTo>
                  <a:pt x="16297" y="50392"/>
                  <a:pt x="31058" y="54582"/>
                  <a:pt x="37890" y="51359"/>
                </a:cubicBezTo>
                <a:cubicBezTo>
                  <a:pt x="44722" y="48136"/>
                  <a:pt x="49814" y="34859"/>
                  <a:pt x="51039" y="27382"/>
                </a:cubicBezTo>
                <a:cubicBezTo>
                  <a:pt x="52264" y="19905"/>
                  <a:pt x="50266" y="10817"/>
                  <a:pt x="45238" y="6498"/>
                </a:cubicBezTo>
                <a:cubicBezTo>
                  <a:pt x="40211" y="2180"/>
                  <a:pt x="28351" y="-2332"/>
                  <a:pt x="20874" y="1471"/>
                </a:cubicBezTo>
                <a:cubicBezTo>
                  <a:pt x="13397" y="5274"/>
                  <a:pt x="2182" y="21774"/>
                  <a:pt x="377" y="29315"/>
                </a:cubicBezTo>
                <a:cubicBezTo>
                  <a:pt x="-1428" y="36856"/>
                  <a:pt x="3793" y="43044"/>
                  <a:pt x="10045" y="46718"/>
                </a:cubicBezTo>
                <a:close/>
              </a:path>
            </a:pathLst>
          </a:custGeom>
          <a:noFill/>
          <a:ln cap="flat" cmpd="sng" w="76200">
            <a:solidFill>
              <a:srgbClr val="FF0000"/>
            </a:solidFill>
            <a:prstDash val="solid"/>
            <a:round/>
            <a:headEnd len="med" w="med" type="none"/>
            <a:tailEnd len="med" w="med" type="none"/>
          </a:ln>
        </p:spPr>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41"/>
          <p:cNvSpPr/>
          <p:nvPr/>
        </p:nvSpPr>
        <p:spPr>
          <a:xfrm>
            <a:off x="0" y="0"/>
            <a:ext cx="9144000" cy="51435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pic>
        <p:nvPicPr>
          <p:cNvPr id="345" name="Google Shape;345;p41"/>
          <p:cNvPicPr preferRelativeResize="0"/>
          <p:nvPr/>
        </p:nvPicPr>
        <p:blipFill rotWithShape="1">
          <a:blip r:embed="rId3">
            <a:alphaModFix/>
          </a:blip>
          <a:srcRect b="10508" l="526" r="71295" t="14640"/>
          <a:stretch/>
        </p:blipFill>
        <p:spPr>
          <a:xfrm>
            <a:off x="5182100" y="347400"/>
            <a:ext cx="2977373" cy="4448701"/>
          </a:xfrm>
          <a:prstGeom prst="rect">
            <a:avLst/>
          </a:prstGeom>
          <a:noFill/>
          <a:ln cap="flat" cmpd="sng" w="38100">
            <a:solidFill>
              <a:srgbClr val="0097A7"/>
            </a:solidFill>
            <a:prstDash val="solid"/>
            <a:round/>
            <a:headEnd len="sm" w="sm" type="none"/>
            <a:tailEnd len="sm" w="sm" type="none"/>
          </a:ln>
        </p:spPr>
      </p:pic>
      <p:pic>
        <p:nvPicPr>
          <p:cNvPr id="346" name="Google Shape;346;p41"/>
          <p:cNvPicPr preferRelativeResize="0"/>
          <p:nvPr/>
        </p:nvPicPr>
        <p:blipFill rotWithShape="1">
          <a:blip r:embed="rId4">
            <a:alphaModFix/>
          </a:blip>
          <a:srcRect b="10093" l="443" r="70744" t="16924"/>
          <a:stretch/>
        </p:blipFill>
        <p:spPr>
          <a:xfrm>
            <a:off x="772000" y="347400"/>
            <a:ext cx="3122083" cy="4448701"/>
          </a:xfrm>
          <a:prstGeom prst="rect">
            <a:avLst/>
          </a:prstGeom>
          <a:noFill/>
          <a:ln cap="flat" cmpd="sng" w="38100">
            <a:solidFill>
              <a:srgbClr val="0097A7"/>
            </a:solidFill>
            <a:prstDash val="solid"/>
            <a:round/>
            <a:headEnd len="sm" w="sm" type="none"/>
            <a:tailEnd len="sm" w="sm" type="none"/>
          </a:ln>
        </p:spPr>
      </p:pic>
      <p:sp>
        <p:nvSpPr>
          <p:cNvPr id="347" name="Google Shape;347;p41"/>
          <p:cNvSpPr txBox="1"/>
          <p:nvPr/>
        </p:nvSpPr>
        <p:spPr>
          <a:xfrm>
            <a:off x="1331725" y="704450"/>
            <a:ext cx="1515000" cy="11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73763"/>
                </a:solidFill>
              </a:rPr>
              <a:t>RX - RX</a:t>
            </a:r>
            <a:endParaRPr b="1" sz="2400">
              <a:solidFill>
                <a:srgbClr val="073763"/>
              </a:solidFill>
            </a:endParaRPr>
          </a:p>
          <a:p>
            <a:pPr indent="0" lvl="0" marL="0" rtl="0" algn="l">
              <a:spcBef>
                <a:spcPts val="0"/>
              </a:spcBef>
              <a:spcAft>
                <a:spcPts val="0"/>
              </a:spcAft>
              <a:buNone/>
            </a:pPr>
            <a:r>
              <a:t/>
            </a:r>
            <a:endParaRPr b="1" sz="2400">
              <a:solidFill>
                <a:srgbClr val="073763"/>
              </a:solidFill>
            </a:endParaRPr>
          </a:p>
          <a:p>
            <a:pPr indent="0" lvl="0" marL="0" rtl="0" algn="l">
              <a:spcBef>
                <a:spcPts val="0"/>
              </a:spcBef>
              <a:spcAft>
                <a:spcPts val="0"/>
              </a:spcAft>
              <a:buNone/>
            </a:pPr>
            <a:r>
              <a:rPr b="1" lang="en" sz="2400">
                <a:solidFill>
                  <a:srgbClr val="073763"/>
                </a:solidFill>
              </a:rPr>
              <a:t>TX - TX</a:t>
            </a:r>
            <a:endParaRPr b="1" sz="2400">
              <a:solidFill>
                <a:srgbClr val="073763"/>
              </a:solidFill>
            </a:endParaRPr>
          </a:p>
        </p:txBody>
      </p:sp>
      <p:sp>
        <p:nvSpPr>
          <p:cNvPr id="348" name="Google Shape;348;p41"/>
          <p:cNvSpPr txBox="1"/>
          <p:nvPr/>
        </p:nvSpPr>
        <p:spPr>
          <a:xfrm>
            <a:off x="5652975" y="704450"/>
            <a:ext cx="1515000" cy="11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73763"/>
                </a:solidFill>
              </a:rPr>
              <a:t>RX - TX</a:t>
            </a:r>
            <a:endParaRPr b="1" sz="2400">
              <a:solidFill>
                <a:srgbClr val="073763"/>
              </a:solidFill>
            </a:endParaRPr>
          </a:p>
          <a:p>
            <a:pPr indent="0" lvl="0" marL="0" rtl="0" algn="l">
              <a:spcBef>
                <a:spcPts val="0"/>
              </a:spcBef>
              <a:spcAft>
                <a:spcPts val="0"/>
              </a:spcAft>
              <a:buNone/>
            </a:pPr>
            <a:r>
              <a:t/>
            </a:r>
            <a:endParaRPr b="1" sz="2400">
              <a:solidFill>
                <a:srgbClr val="073763"/>
              </a:solidFill>
            </a:endParaRPr>
          </a:p>
          <a:p>
            <a:pPr indent="0" lvl="0" marL="0" rtl="0" algn="l">
              <a:spcBef>
                <a:spcPts val="0"/>
              </a:spcBef>
              <a:spcAft>
                <a:spcPts val="0"/>
              </a:spcAft>
              <a:buNone/>
            </a:pPr>
            <a:r>
              <a:rPr b="1" lang="en" sz="2400">
                <a:solidFill>
                  <a:srgbClr val="073763"/>
                </a:solidFill>
              </a:rPr>
              <a:t>TX - RX</a:t>
            </a:r>
            <a:endParaRPr b="1" sz="2400">
              <a:solidFill>
                <a:srgbClr val="07376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5"/>
          <p:cNvSpPr/>
          <p:nvPr/>
        </p:nvSpPr>
        <p:spPr>
          <a:xfrm>
            <a:off x="0" y="0"/>
            <a:ext cx="9144000" cy="51435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9" name="Google Shape;79;p15"/>
          <p:cNvSpPr txBox="1"/>
          <p:nvPr/>
        </p:nvSpPr>
        <p:spPr>
          <a:xfrm>
            <a:off x="356825" y="294400"/>
            <a:ext cx="2416500" cy="4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400">
                <a:solidFill>
                  <a:srgbClr val="FFFFFF"/>
                </a:solidFill>
              </a:rPr>
              <a:t>Importante!</a:t>
            </a:r>
            <a:endParaRPr sz="3400">
              <a:solidFill>
                <a:srgbClr val="FFFFFF"/>
              </a:solidFill>
            </a:endParaRPr>
          </a:p>
        </p:txBody>
      </p:sp>
      <p:sp>
        <p:nvSpPr>
          <p:cNvPr id="80" name="Google Shape;80;p15"/>
          <p:cNvSpPr txBox="1"/>
          <p:nvPr/>
        </p:nvSpPr>
        <p:spPr>
          <a:xfrm>
            <a:off x="717150" y="1199800"/>
            <a:ext cx="7709700" cy="844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800">
                <a:solidFill>
                  <a:srgbClr val="FFFFFF"/>
                </a:solidFill>
              </a:rPr>
              <a:t>Objetivo:</a:t>
            </a:r>
            <a:r>
              <a:rPr lang="en">
                <a:solidFill>
                  <a:srgbClr val="FFFFFF"/>
                </a:solidFill>
              </a:rPr>
              <a:t> </a:t>
            </a:r>
            <a:r>
              <a:rPr b="1" lang="en">
                <a:solidFill>
                  <a:srgbClr val="FFFFFF"/>
                </a:solidFill>
              </a:rPr>
              <a:t>Receber dados de um dispositivo celular por meio de comunicação via Bluetooth e acionar uma saída digital do Arduino.</a:t>
            </a:r>
            <a:endParaRPr b="1">
              <a:solidFill>
                <a:srgbClr val="FFFFFF"/>
              </a:solidFill>
            </a:endParaRPr>
          </a:p>
        </p:txBody>
      </p:sp>
      <p:sp>
        <p:nvSpPr>
          <p:cNvPr id="81" name="Google Shape;81;p15"/>
          <p:cNvSpPr txBox="1"/>
          <p:nvPr/>
        </p:nvSpPr>
        <p:spPr>
          <a:xfrm>
            <a:off x="811950" y="2044000"/>
            <a:ext cx="7520100" cy="5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Para o sucesso deste projeto você precisará compreender as três etapas que </a:t>
            </a:r>
            <a:r>
              <a:rPr b="1" lang="en">
                <a:solidFill>
                  <a:srgbClr val="FFFFFF"/>
                </a:solidFill>
              </a:rPr>
              <a:t>compõem</a:t>
            </a:r>
            <a:r>
              <a:rPr b="1" lang="en">
                <a:solidFill>
                  <a:srgbClr val="FFFFFF"/>
                </a:solidFill>
              </a:rPr>
              <a:t> essa aula. São elas: montagem do circuito, configuração AT e código fonte. </a:t>
            </a:r>
            <a:endParaRPr b="1">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p:txBody>
      </p:sp>
      <p:pic>
        <p:nvPicPr>
          <p:cNvPr id="82" name="Google Shape;82;p15"/>
          <p:cNvPicPr preferRelativeResize="0"/>
          <p:nvPr/>
        </p:nvPicPr>
        <p:blipFill rotWithShape="1">
          <a:blip r:embed="rId3">
            <a:alphaModFix/>
          </a:blip>
          <a:srcRect b="9744" l="0" r="64854" t="38060"/>
          <a:stretch/>
        </p:blipFill>
        <p:spPr>
          <a:xfrm>
            <a:off x="576777" y="3189112"/>
            <a:ext cx="1525027" cy="1158224"/>
          </a:xfrm>
          <a:prstGeom prst="rect">
            <a:avLst/>
          </a:prstGeom>
          <a:noFill/>
          <a:ln cap="flat" cmpd="sng" w="9525">
            <a:solidFill>
              <a:srgbClr val="0097A7"/>
            </a:solidFill>
            <a:prstDash val="solid"/>
            <a:round/>
            <a:headEnd len="sm" w="sm" type="none"/>
            <a:tailEnd len="sm" w="sm" type="none"/>
          </a:ln>
        </p:spPr>
      </p:pic>
      <p:pic>
        <p:nvPicPr>
          <p:cNvPr id="83" name="Google Shape;83;p15"/>
          <p:cNvPicPr preferRelativeResize="0"/>
          <p:nvPr/>
        </p:nvPicPr>
        <p:blipFill rotWithShape="1">
          <a:blip r:embed="rId4">
            <a:alphaModFix/>
          </a:blip>
          <a:srcRect b="25204" l="22551" r="16775" t="19069"/>
          <a:stretch/>
        </p:blipFill>
        <p:spPr>
          <a:xfrm>
            <a:off x="2838657" y="3348638"/>
            <a:ext cx="1202150" cy="522299"/>
          </a:xfrm>
          <a:prstGeom prst="rect">
            <a:avLst/>
          </a:prstGeom>
          <a:noFill/>
          <a:ln cap="flat" cmpd="sng" w="9525">
            <a:solidFill>
              <a:srgbClr val="0097A7"/>
            </a:solidFill>
            <a:prstDash val="solid"/>
            <a:round/>
            <a:headEnd len="sm" w="sm" type="none"/>
            <a:tailEnd len="sm" w="sm" type="none"/>
          </a:ln>
        </p:spPr>
      </p:pic>
      <p:sp>
        <p:nvSpPr>
          <p:cNvPr id="84" name="Google Shape;84;p15"/>
          <p:cNvSpPr/>
          <p:nvPr/>
        </p:nvSpPr>
        <p:spPr>
          <a:xfrm>
            <a:off x="3471347" y="3444046"/>
            <a:ext cx="2416800" cy="232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p:nvPr/>
        </p:nvSpPr>
        <p:spPr>
          <a:xfrm>
            <a:off x="3589229" y="3829018"/>
            <a:ext cx="451500" cy="42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 name="Google Shape;86;p15"/>
          <p:cNvCxnSpPr>
            <a:stCxn id="85" idx="3"/>
            <a:endCxn id="84" idx="2"/>
          </p:cNvCxnSpPr>
          <p:nvPr/>
        </p:nvCxnSpPr>
        <p:spPr>
          <a:xfrm flipH="1" rot="10800000">
            <a:off x="4040729" y="3676918"/>
            <a:ext cx="639000" cy="173100"/>
          </a:xfrm>
          <a:prstGeom prst="straightConnector1">
            <a:avLst/>
          </a:prstGeom>
          <a:noFill/>
          <a:ln cap="flat" cmpd="sng" w="28575">
            <a:solidFill>
              <a:srgbClr val="FF0000"/>
            </a:solidFill>
            <a:prstDash val="solid"/>
            <a:round/>
            <a:headEnd len="med" w="med" type="none"/>
            <a:tailEnd len="med" w="med" type="none"/>
          </a:ln>
        </p:spPr>
      </p:cxnSp>
      <p:pic>
        <p:nvPicPr>
          <p:cNvPr id="87" name="Google Shape;87;p15"/>
          <p:cNvPicPr preferRelativeResize="0"/>
          <p:nvPr/>
        </p:nvPicPr>
        <p:blipFill rotWithShape="1">
          <a:blip r:embed="rId4">
            <a:alphaModFix/>
          </a:blip>
          <a:srcRect b="25199" l="59919" r="16775" t="68063"/>
          <a:stretch/>
        </p:blipFill>
        <p:spPr>
          <a:xfrm>
            <a:off x="3493063" y="3473900"/>
            <a:ext cx="2373350" cy="173100"/>
          </a:xfrm>
          <a:prstGeom prst="rect">
            <a:avLst/>
          </a:prstGeom>
          <a:noFill/>
          <a:ln cap="flat" cmpd="sng" w="9525">
            <a:solidFill>
              <a:srgbClr val="0097A7"/>
            </a:solidFill>
            <a:prstDash val="solid"/>
            <a:round/>
            <a:headEnd len="sm" w="sm" type="none"/>
            <a:tailEnd len="sm" w="sm" type="none"/>
          </a:ln>
        </p:spPr>
      </p:pic>
      <p:pic>
        <p:nvPicPr>
          <p:cNvPr id="88" name="Google Shape;88;p15"/>
          <p:cNvPicPr preferRelativeResize="0"/>
          <p:nvPr/>
        </p:nvPicPr>
        <p:blipFill>
          <a:blip r:embed="rId5">
            <a:alphaModFix/>
          </a:blip>
          <a:stretch>
            <a:fillRect/>
          </a:stretch>
        </p:blipFill>
        <p:spPr>
          <a:xfrm>
            <a:off x="6625000" y="3275663"/>
            <a:ext cx="2059094" cy="11582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42"/>
          <p:cNvSpPr/>
          <p:nvPr/>
        </p:nvSpPr>
        <p:spPr>
          <a:xfrm>
            <a:off x="0" y="0"/>
            <a:ext cx="9144000" cy="51435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54" name="Google Shape;354;p42"/>
          <p:cNvSpPr/>
          <p:nvPr/>
        </p:nvSpPr>
        <p:spPr>
          <a:xfrm>
            <a:off x="0" y="239650"/>
            <a:ext cx="9144000" cy="887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400">
                <a:solidFill>
                  <a:srgbClr val="073763"/>
                </a:solidFill>
              </a:rPr>
              <a:t>Código fonte </a:t>
            </a:r>
            <a:endParaRPr/>
          </a:p>
        </p:txBody>
      </p:sp>
      <p:pic>
        <p:nvPicPr>
          <p:cNvPr id="355" name="Google Shape;355;p42"/>
          <p:cNvPicPr preferRelativeResize="0"/>
          <p:nvPr/>
        </p:nvPicPr>
        <p:blipFill rotWithShape="1">
          <a:blip r:embed="rId3">
            <a:alphaModFix/>
          </a:blip>
          <a:srcRect b="16996" l="0" r="1283" t="17481"/>
          <a:stretch/>
        </p:blipFill>
        <p:spPr>
          <a:xfrm>
            <a:off x="7938850" y="283251"/>
            <a:ext cx="1205150" cy="799876"/>
          </a:xfrm>
          <a:prstGeom prst="rect">
            <a:avLst/>
          </a:prstGeom>
          <a:noFill/>
          <a:ln cap="flat" cmpd="sng" w="9525">
            <a:solidFill>
              <a:srgbClr val="FFFFFF"/>
            </a:solidFill>
            <a:prstDash val="solid"/>
            <a:round/>
            <a:headEnd len="sm" w="sm" type="none"/>
            <a:tailEnd len="sm" w="sm" type="none"/>
          </a:ln>
        </p:spPr>
      </p:pic>
      <p:sp>
        <p:nvSpPr>
          <p:cNvPr id="356" name="Google Shape;356;p42"/>
          <p:cNvSpPr/>
          <p:nvPr/>
        </p:nvSpPr>
        <p:spPr>
          <a:xfrm rot="-3363375">
            <a:off x="6851080" y="686752"/>
            <a:ext cx="1766543" cy="207764"/>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2"/>
          <p:cNvSpPr txBox="1"/>
          <p:nvPr/>
        </p:nvSpPr>
        <p:spPr>
          <a:xfrm>
            <a:off x="338400" y="1556575"/>
            <a:ext cx="84306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Para conseguir ler e interpretar algum comando provido pelo celular, você precisa de um código base, um código fonte. Esse código é o que há de mais simples possível para realizar uma comunicação. Entendendo ele os demais códigos serão vistos com mais facilidade.</a:t>
            </a:r>
            <a:endParaRPr b="1">
              <a:solidFill>
                <a:srgbClr val="FFFFFF"/>
              </a:solidFill>
            </a:endParaRPr>
          </a:p>
          <a:p>
            <a:pPr indent="0" lvl="0" marL="0" rtl="0" algn="l">
              <a:spcBef>
                <a:spcPts val="0"/>
              </a:spcBef>
              <a:spcAft>
                <a:spcPts val="0"/>
              </a:spcAft>
              <a:buNone/>
            </a:pPr>
            <a:r>
              <a:t/>
            </a:r>
            <a:endParaRPr b="1">
              <a:solidFill>
                <a:srgbClr val="FFFFFF"/>
              </a:solidFill>
            </a:endParaRPr>
          </a:p>
          <a:p>
            <a:pPr indent="0" lvl="0" marL="0" rtl="0" algn="l">
              <a:spcBef>
                <a:spcPts val="0"/>
              </a:spcBef>
              <a:spcAft>
                <a:spcPts val="0"/>
              </a:spcAft>
              <a:buNone/>
            </a:pPr>
            <a:r>
              <a:rPr b="1" lang="en">
                <a:solidFill>
                  <a:srgbClr val="FFFFFF"/>
                </a:solidFill>
              </a:rPr>
              <a:t>Na próxima </a:t>
            </a:r>
            <a:r>
              <a:rPr b="1" lang="en">
                <a:solidFill>
                  <a:srgbClr val="FFFFFF"/>
                </a:solidFill>
              </a:rPr>
              <a:t>página</a:t>
            </a:r>
            <a:r>
              <a:rPr b="1" lang="en">
                <a:solidFill>
                  <a:srgbClr val="FFFFFF"/>
                </a:solidFill>
              </a:rPr>
              <a:t> há uma </a:t>
            </a:r>
            <a:r>
              <a:rPr b="1" i="1" lang="en">
                <a:solidFill>
                  <a:srgbClr val="FFFFFF"/>
                </a:solidFill>
              </a:rPr>
              <a:t>P</a:t>
            </a:r>
            <a:r>
              <a:rPr b="1" i="1" lang="en">
                <a:solidFill>
                  <a:srgbClr val="FFFFFF"/>
                </a:solidFill>
              </a:rPr>
              <a:t>rintscreen </a:t>
            </a:r>
            <a:r>
              <a:rPr b="1" lang="en">
                <a:solidFill>
                  <a:srgbClr val="FFFFFF"/>
                </a:solidFill>
              </a:rPr>
              <a:t>da tela da IDE do Arduino com o código e os comentários, dessa forma você é forçado a digitar o</a:t>
            </a:r>
            <a:r>
              <a:rPr b="1" i="1" lang="en">
                <a:solidFill>
                  <a:srgbClr val="FFFFFF"/>
                </a:solidFill>
              </a:rPr>
              <a:t> sketch </a:t>
            </a:r>
            <a:r>
              <a:rPr b="1" lang="en">
                <a:solidFill>
                  <a:srgbClr val="FFFFFF"/>
                </a:solidFill>
              </a:rPr>
              <a:t>exercitando os conhecimentos e verificando como é a sintaxe do código.</a:t>
            </a:r>
            <a:endParaRPr b="1">
              <a:solidFill>
                <a:srgbClr val="FFFFFF"/>
              </a:solidFill>
            </a:endParaRPr>
          </a:p>
          <a:p>
            <a:pPr indent="0" lvl="0" marL="0" rtl="0" algn="l">
              <a:spcBef>
                <a:spcPts val="0"/>
              </a:spcBef>
              <a:spcAft>
                <a:spcPts val="0"/>
              </a:spcAft>
              <a:buNone/>
            </a:pPr>
            <a:r>
              <a:t/>
            </a:r>
            <a:endParaRPr b="1">
              <a:solidFill>
                <a:srgbClr val="FFFFFF"/>
              </a:solidFill>
            </a:endParaRPr>
          </a:p>
          <a:p>
            <a:pPr indent="0" lvl="0" marL="0" rtl="0" algn="l">
              <a:spcBef>
                <a:spcPts val="0"/>
              </a:spcBef>
              <a:spcAft>
                <a:spcPts val="0"/>
              </a:spcAft>
              <a:buNone/>
            </a:pPr>
            <a:r>
              <a:t/>
            </a:r>
            <a:endParaRPr b="1">
              <a:solidFill>
                <a:srgbClr val="FFFFFF"/>
              </a:solidFill>
            </a:endParaRPr>
          </a:p>
          <a:p>
            <a:pPr indent="0" lvl="0" marL="0" rtl="0" algn="l">
              <a:spcBef>
                <a:spcPts val="0"/>
              </a:spcBef>
              <a:spcAft>
                <a:spcPts val="0"/>
              </a:spcAft>
              <a:buNone/>
            </a:pPr>
            <a:r>
              <a:t/>
            </a:r>
            <a:endParaRPr b="1">
              <a:solidFill>
                <a:srgbClr val="FFFFFF"/>
              </a:solidFill>
            </a:endParaRPr>
          </a:p>
          <a:p>
            <a:pPr indent="0" lvl="0" marL="0" rtl="0" algn="l">
              <a:spcBef>
                <a:spcPts val="0"/>
              </a:spcBef>
              <a:spcAft>
                <a:spcPts val="0"/>
              </a:spcAft>
              <a:buNone/>
            </a:pPr>
            <a:r>
              <a:t/>
            </a:r>
            <a:endParaRPr b="1">
              <a:solidFill>
                <a:srgbClr val="FFFFFF"/>
              </a:solidFill>
            </a:endParaRPr>
          </a:p>
          <a:p>
            <a:pPr indent="0" lvl="0" marL="0" rtl="0" algn="l">
              <a:spcBef>
                <a:spcPts val="0"/>
              </a:spcBef>
              <a:spcAft>
                <a:spcPts val="0"/>
              </a:spcAft>
              <a:buNone/>
            </a:pPr>
            <a:r>
              <a:rPr b="1" lang="en">
                <a:solidFill>
                  <a:srgbClr val="FFFFFF"/>
                </a:solidFill>
              </a:rPr>
              <a:t>                                               Essa parte é proposital </a:t>
            </a:r>
            <a:endParaRPr b="1">
              <a:solidFill>
                <a:srgbClr val="FFFFFF"/>
              </a:solidFill>
            </a:endParaRPr>
          </a:p>
        </p:txBody>
      </p:sp>
      <p:sp>
        <p:nvSpPr>
          <p:cNvPr id="358" name="Google Shape;358;p42"/>
          <p:cNvSpPr txBox="1"/>
          <p:nvPr/>
        </p:nvSpPr>
        <p:spPr>
          <a:xfrm>
            <a:off x="3676675" y="482500"/>
            <a:ext cx="5558400" cy="64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59" name="Google Shape;359;p42"/>
          <p:cNvPicPr preferRelativeResize="0"/>
          <p:nvPr/>
        </p:nvPicPr>
        <p:blipFill>
          <a:blip r:embed="rId4">
            <a:alphaModFix/>
          </a:blip>
          <a:stretch>
            <a:fillRect/>
          </a:stretch>
        </p:blipFill>
        <p:spPr>
          <a:xfrm>
            <a:off x="4856375" y="3416725"/>
            <a:ext cx="1456074" cy="14560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43"/>
          <p:cNvSpPr/>
          <p:nvPr/>
        </p:nvSpPr>
        <p:spPr>
          <a:xfrm>
            <a:off x="0" y="0"/>
            <a:ext cx="9144000" cy="51435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pic>
        <p:nvPicPr>
          <p:cNvPr id="365" name="Google Shape;365;p4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44"/>
          <p:cNvSpPr/>
          <p:nvPr/>
        </p:nvSpPr>
        <p:spPr>
          <a:xfrm>
            <a:off x="0" y="0"/>
            <a:ext cx="9144000" cy="5143500"/>
          </a:xfrm>
          <a:prstGeom prst="rect">
            <a:avLst/>
          </a:prstGeom>
          <a:solidFill>
            <a:srgbClr val="FF00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4"/>
          <p:cNvSpPr txBox="1"/>
          <p:nvPr/>
        </p:nvSpPr>
        <p:spPr>
          <a:xfrm>
            <a:off x="1982000" y="2330050"/>
            <a:ext cx="5568900" cy="6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4"/>
          <p:cNvSpPr/>
          <p:nvPr/>
        </p:nvSpPr>
        <p:spPr>
          <a:xfrm>
            <a:off x="2654050" y="1704825"/>
            <a:ext cx="5568900" cy="1751100"/>
          </a:xfrm>
          <a:prstGeom prst="round2DiagRect">
            <a:avLst>
              <a:gd fmla="val 50000" name="adj1"/>
              <a:gd fmla="val 0" name="adj2"/>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3" name="Google Shape;373;p44"/>
          <p:cNvPicPr preferRelativeResize="0"/>
          <p:nvPr/>
        </p:nvPicPr>
        <p:blipFill>
          <a:blip r:embed="rId3">
            <a:alphaModFix/>
          </a:blip>
          <a:stretch>
            <a:fillRect/>
          </a:stretch>
        </p:blipFill>
        <p:spPr>
          <a:xfrm>
            <a:off x="580575" y="1150825"/>
            <a:ext cx="3008251" cy="3008251"/>
          </a:xfrm>
          <a:prstGeom prst="rect">
            <a:avLst/>
          </a:prstGeom>
          <a:noFill/>
          <a:ln>
            <a:noFill/>
          </a:ln>
        </p:spPr>
      </p:pic>
      <p:sp>
        <p:nvSpPr>
          <p:cNvPr id="374" name="Google Shape;374;p44"/>
          <p:cNvSpPr/>
          <p:nvPr/>
        </p:nvSpPr>
        <p:spPr>
          <a:xfrm rot="-8100700">
            <a:off x="2074672" y="2131478"/>
            <a:ext cx="1041356" cy="1084843"/>
          </a:xfrm>
          <a:prstGeom prst="rtTriangl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4"/>
          <p:cNvSpPr txBox="1"/>
          <p:nvPr/>
        </p:nvSpPr>
        <p:spPr>
          <a:xfrm>
            <a:off x="3477425" y="1874400"/>
            <a:ext cx="4745400" cy="139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É fundamental que o </a:t>
            </a:r>
            <a:r>
              <a:rPr b="1" i="1" lang="en" sz="1800"/>
              <a:t>Sketch </a:t>
            </a:r>
            <a:r>
              <a:rPr b="1" lang="en" sz="1800"/>
              <a:t>digitado</a:t>
            </a:r>
            <a:r>
              <a:rPr b="1" lang="en" sz="1800"/>
              <a:t> esteja igual </a:t>
            </a:r>
            <a:endParaRPr b="1" sz="1800"/>
          </a:p>
          <a:p>
            <a:pPr indent="0" lvl="0" marL="0" rtl="0" algn="ctr">
              <a:spcBef>
                <a:spcPts val="0"/>
              </a:spcBef>
              <a:spcAft>
                <a:spcPts val="0"/>
              </a:spcAft>
              <a:buNone/>
            </a:pPr>
            <a:r>
              <a:rPr b="1" lang="en" sz="1800"/>
              <a:t>ao apresentado. </a:t>
            </a:r>
            <a:endParaRPr b="1" sz="1800"/>
          </a:p>
          <a:p>
            <a:pPr indent="0" lvl="0" marL="0" rtl="0" algn="ctr">
              <a:spcBef>
                <a:spcPts val="0"/>
              </a:spcBef>
              <a:spcAft>
                <a:spcPts val="0"/>
              </a:spcAft>
              <a:buNone/>
            </a:pPr>
            <a:r>
              <a:rPr b="1" lang="en" sz="1800"/>
              <a:t>Na hora de descarregar o Sketch no Arduino não esqueça de seccionar a comunicação do HC-05</a:t>
            </a:r>
            <a:endParaRPr b="1" sz="1800"/>
          </a:p>
        </p:txBody>
      </p:sp>
      <p:sp>
        <p:nvSpPr>
          <p:cNvPr id="376" name="Google Shape;376;p44"/>
          <p:cNvSpPr/>
          <p:nvPr/>
        </p:nvSpPr>
        <p:spPr>
          <a:xfrm>
            <a:off x="2654050" y="4159075"/>
            <a:ext cx="5838300" cy="463200"/>
          </a:xfrm>
          <a:prstGeom prst="chevron">
            <a:avLst>
              <a:gd fmla="val 50000" name="adj"/>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4"/>
          <p:cNvSpPr txBox="1"/>
          <p:nvPr/>
        </p:nvSpPr>
        <p:spPr>
          <a:xfrm>
            <a:off x="3341075" y="4241125"/>
            <a:ext cx="5018100" cy="29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rPr>
              <a:t>Compile e faça </a:t>
            </a:r>
            <a:r>
              <a:rPr b="1" i="1" lang="en">
                <a:solidFill>
                  <a:srgbClr val="FFFFFF"/>
                </a:solidFill>
              </a:rPr>
              <a:t>download d</a:t>
            </a:r>
            <a:r>
              <a:rPr b="1" lang="en">
                <a:solidFill>
                  <a:srgbClr val="FFFFFF"/>
                </a:solidFill>
              </a:rPr>
              <a:t>o </a:t>
            </a:r>
            <a:r>
              <a:rPr b="1" i="1" lang="en">
                <a:solidFill>
                  <a:srgbClr val="FFFFFF"/>
                </a:solidFill>
              </a:rPr>
              <a:t>Sketch </a:t>
            </a:r>
            <a:r>
              <a:rPr b="1" lang="en">
                <a:solidFill>
                  <a:srgbClr val="FFFFFF"/>
                </a:solidFill>
              </a:rPr>
              <a:t>no Arduino</a:t>
            </a:r>
            <a:endParaRPr b="1">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45"/>
          <p:cNvSpPr/>
          <p:nvPr/>
        </p:nvSpPr>
        <p:spPr>
          <a:xfrm>
            <a:off x="0" y="0"/>
            <a:ext cx="9144000" cy="51435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pic>
        <p:nvPicPr>
          <p:cNvPr id="383" name="Google Shape;383;p45"/>
          <p:cNvPicPr preferRelativeResize="0"/>
          <p:nvPr/>
        </p:nvPicPr>
        <p:blipFill>
          <a:blip r:embed="rId3">
            <a:alphaModFix/>
          </a:blip>
          <a:stretch>
            <a:fillRect/>
          </a:stretch>
        </p:blipFill>
        <p:spPr>
          <a:xfrm>
            <a:off x="1000125" y="317100"/>
            <a:ext cx="7143750" cy="2381250"/>
          </a:xfrm>
          <a:prstGeom prst="rect">
            <a:avLst/>
          </a:prstGeom>
          <a:noFill/>
          <a:ln cap="flat" cmpd="sng" w="114300">
            <a:solidFill>
              <a:srgbClr val="FFFFFF"/>
            </a:solidFill>
            <a:prstDash val="solid"/>
            <a:round/>
            <a:headEnd len="sm" w="sm" type="none"/>
            <a:tailEnd len="sm" w="sm" type="none"/>
          </a:ln>
        </p:spPr>
      </p:pic>
      <p:sp>
        <p:nvSpPr>
          <p:cNvPr id="384" name="Google Shape;384;p45"/>
          <p:cNvSpPr txBox="1"/>
          <p:nvPr/>
        </p:nvSpPr>
        <p:spPr>
          <a:xfrm>
            <a:off x="0" y="3126650"/>
            <a:ext cx="9144000" cy="162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rPr>
              <a:t>Conquista desbloqueada: </a:t>
            </a:r>
            <a:endParaRPr b="1" sz="1800">
              <a:solidFill>
                <a:schemeClr val="accent1"/>
              </a:solidFill>
            </a:endParaRPr>
          </a:p>
          <a:p>
            <a:pPr indent="0" lvl="0" marL="0" rtl="0" algn="l">
              <a:spcBef>
                <a:spcPts val="0"/>
              </a:spcBef>
              <a:spcAft>
                <a:spcPts val="0"/>
              </a:spcAft>
              <a:buNone/>
            </a:pPr>
            <a:r>
              <a:t/>
            </a:r>
            <a:endParaRPr b="1" sz="3000">
              <a:solidFill>
                <a:schemeClr val="accent1"/>
              </a:solidFill>
            </a:endParaRPr>
          </a:p>
          <a:p>
            <a:pPr indent="0" lvl="0" marL="0" rtl="0" algn="ctr">
              <a:spcBef>
                <a:spcPts val="0"/>
              </a:spcBef>
              <a:spcAft>
                <a:spcPts val="0"/>
              </a:spcAft>
              <a:buNone/>
            </a:pPr>
            <a:r>
              <a:rPr b="1" lang="en" sz="3600">
                <a:solidFill>
                  <a:schemeClr val="accent1"/>
                </a:solidFill>
              </a:rPr>
              <a:t>Configurando e Compilando</a:t>
            </a:r>
            <a:endParaRPr b="1" sz="3600">
              <a:solidFill>
                <a:schemeClr val="accent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46"/>
          <p:cNvSpPr/>
          <p:nvPr/>
        </p:nvSpPr>
        <p:spPr>
          <a:xfrm>
            <a:off x="0" y="0"/>
            <a:ext cx="9144000" cy="51435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90" name="Google Shape;390;p46"/>
          <p:cNvSpPr/>
          <p:nvPr/>
        </p:nvSpPr>
        <p:spPr>
          <a:xfrm>
            <a:off x="0" y="239650"/>
            <a:ext cx="9144000" cy="887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1" name="Google Shape;391;p46"/>
          <p:cNvPicPr preferRelativeResize="0"/>
          <p:nvPr/>
        </p:nvPicPr>
        <p:blipFill rotWithShape="1">
          <a:blip r:embed="rId3">
            <a:alphaModFix/>
          </a:blip>
          <a:srcRect b="16996" l="0" r="1283" t="17481"/>
          <a:stretch/>
        </p:blipFill>
        <p:spPr>
          <a:xfrm>
            <a:off x="7938850" y="283251"/>
            <a:ext cx="1205150" cy="799876"/>
          </a:xfrm>
          <a:prstGeom prst="rect">
            <a:avLst/>
          </a:prstGeom>
          <a:noFill/>
          <a:ln cap="flat" cmpd="sng" w="9525">
            <a:solidFill>
              <a:srgbClr val="FFFFFF"/>
            </a:solidFill>
            <a:prstDash val="solid"/>
            <a:round/>
            <a:headEnd len="sm" w="sm" type="none"/>
            <a:tailEnd len="sm" w="sm" type="none"/>
          </a:ln>
        </p:spPr>
      </p:pic>
      <p:sp>
        <p:nvSpPr>
          <p:cNvPr id="392" name="Google Shape;392;p46"/>
          <p:cNvSpPr/>
          <p:nvPr/>
        </p:nvSpPr>
        <p:spPr>
          <a:xfrm rot="-3363375">
            <a:off x="6851080" y="686752"/>
            <a:ext cx="1766543" cy="207764"/>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6"/>
          <p:cNvSpPr txBox="1"/>
          <p:nvPr/>
        </p:nvSpPr>
        <p:spPr>
          <a:xfrm>
            <a:off x="331150" y="408100"/>
            <a:ext cx="8887800" cy="5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3000">
                <a:solidFill>
                  <a:srgbClr val="073763"/>
                </a:solidFill>
              </a:rPr>
              <a:t>App de comunicação e configuração</a:t>
            </a:r>
            <a:endParaRPr b="1" i="1" sz="3000">
              <a:solidFill>
                <a:srgbClr val="073763"/>
              </a:solidFill>
            </a:endParaRPr>
          </a:p>
        </p:txBody>
      </p:sp>
      <p:sp>
        <p:nvSpPr>
          <p:cNvPr id="394" name="Google Shape;394;p46"/>
          <p:cNvSpPr txBox="1"/>
          <p:nvPr/>
        </p:nvSpPr>
        <p:spPr>
          <a:xfrm>
            <a:off x="331150" y="1466825"/>
            <a:ext cx="8498700" cy="71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  </a:t>
            </a:r>
            <a:endParaRPr b="1">
              <a:solidFill>
                <a:srgbClr val="FFFFFF"/>
              </a:solidFill>
            </a:endParaRPr>
          </a:p>
        </p:txBody>
      </p:sp>
      <p:sp>
        <p:nvSpPr>
          <p:cNvPr id="395" name="Google Shape;395;p46"/>
          <p:cNvSpPr txBox="1"/>
          <p:nvPr/>
        </p:nvSpPr>
        <p:spPr>
          <a:xfrm>
            <a:off x="638100" y="1401900"/>
            <a:ext cx="8266500" cy="11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Para comunicar com o Arduino de uma maneira simples e rápida </a:t>
            </a:r>
            <a:r>
              <a:rPr b="1" lang="en">
                <a:solidFill>
                  <a:srgbClr val="FFFFFF"/>
                </a:solidFill>
              </a:rPr>
              <a:t>utilizamos</a:t>
            </a:r>
            <a:r>
              <a:rPr b="1" lang="en">
                <a:solidFill>
                  <a:srgbClr val="FFFFFF"/>
                </a:solidFill>
              </a:rPr>
              <a:t> um aplicativo pronto. Esse aplicativo possui todas as ferramentas para suprir nossas necessidades.</a:t>
            </a:r>
            <a:endParaRPr b="1">
              <a:solidFill>
                <a:srgbClr val="FFFFFF"/>
              </a:solidFill>
            </a:endParaRPr>
          </a:p>
          <a:p>
            <a:pPr indent="0" lvl="0" marL="0" rtl="0" algn="l">
              <a:spcBef>
                <a:spcPts val="0"/>
              </a:spcBef>
              <a:spcAft>
                <a:spcPts val="0"/>
              </a:spcAft>
              <a:buNone/>
            </a:pPr>
            <a:r>
              <a:t/>
            </a:r>
            <a:endParaRPr b="1">
              <a:solidFill>
                <a:srgbClr val="FFFFFF"/>
              </a:solidFill>
            </a:endParaRPr>
          </a:p>
          <a:p>
            <a:pPr indent="0" lvl="0" marL="0" rtl="0" algn="l">
              <a:spcBef>
                <a:spcPts val="0"/>
              </a:spcBef>
              <a:spcAft>
                <a:spcPts val="0"/>
              </a:spcAft>
              <a:buNone/>
            </a:pPr>
            <a:r>
              <a:rPr b="1" lang="en">
                <a:solidFill>
                  <a:srgbClr val="FFFFFF"/>
                </a:solidFill>
              </a:rPr>
              <a:t>A interface gráfica é amigável e bem colorida, trazendo uma experiência menos densa e maçante.</a:t>
            </a:r>
            <a:endParaRPr b="1">
              <a:solidFill>
                <a:srgbClr val="FFFFFF"/>
              </a:solidFill>
            </a:endParaRPr>
          </a:p>
          <a:p>
            <a:pPr indent="0" lvl="0" marL="0" rtl="0" algn="l">
              <a:spcBef>
                <a:spcPts val="0"/>
              </a:spcBef>
              <a:spcAft>
                <a:spcPts val="0"/>
              </a:spcAft>
              <a:buNone/>
            </a:pPr>
            <a:r>
              <a:t/>
            </a:r>
            <a:endParaRPr b="1">
              <a:solidFill>
                <a:srgbClr val="FFFFFF"/>
              </a:solidFill>
            </a:endParaRPr>
          </a:p>
          <a:p>
            <a:pPr indent="0" lvl="0" marL="0" rtl="0" algn="l">
              <a:spcBef>
                <a:spcPts val="0"/>
              </a:spcBef>
              <a:spcAft>
                <a:spcPts val="0"/>
              </a:spcAft>
              <a:buNone/>
            </a:pPr>
            <a:r>
              <a:rPr b="1" lang="en">
                <a:solidFill>
                  <a:srgbClr val="FFFFFF"/>
                </a:solidFill>
              </a:rPr>
              <a:t>Neste aplicativo faremos APENAS a configuração da informação enviada, quando algum botão for pressionado.</a:t>
            </a:r>
            <a:endParaRPr b="1">
              <a:solidFill>
                <a:srgbClr val="FFFFFF"/>
              </a:solidFill>
            </a:endParaRPr>
          </a:p>
          <a:p>
            <a:pPr indent="0" lvl="0" marL="0" rtl="0" algn="l">
              <a:spcBef>
                <a:spcPts val="0"/>
              </a:spcBef>
              <a:spcAft>
                <a:spcPts val="0"/>
              </a:spcAft>
              <a:buNone/>
            </a:pPr>
            <a:r>
              <a:t/>
            </a:r>
            <a:endParaRPr b="1">
              <a:solidFill>
                <a:srgbClr val="FFFFFF"/>
              </a:solidFill>
            </a:endParaRPr>
          </a:p>
          <a:p>
            <a:pPr indent="0" lvl="0" marL="0" rtl="0" algn="l">
              <a:spcBef>
                <a:spcPts val="0"/>
              </a:spcBef>
              <a:spcAft>
                <a:spcPts val="0"/>
              </a:spcAft>
              <a:buNone/>
            </a:pPr>
            <a:r>
              <a:t/>
            </a:r>
            <a:endParaRPr b="1">
              <a:solidFill>
                <a:srgbClr val="FFFFFF"/>
              </a:solidFill>
            </a:endParaRPr>
          </a:p>
          <a:p>
            <a:pPr indent="0" lvl="0" marL="0" rtl="0" algn="l">
              <a:spcBef>
                <a:spcPts val="0"/>
              </a:spcBef>
              <a:spcAft>
                <a:spcPts val="0"/>
              </a:spcAft>
              <a:buNone/>
            </a:pPr>
            <a:r>
              <a:t/>
            </a:r>
            <a:endParaRPr b="1">
              <a:solidFill>
                <a:srgbClr val="FFFFFF"/>
              </a:solidFill>
            </a:endParaRPr>
          </a:p>
          <a:p>
            <a:pPr indent="0" lvl="0" marL="0" rtl="0" algn="l">
              <a:spcBef>
                <a:spcPts val="0"/>
              </a:spcBef>
              <a:spcAft>
                <a:spcPts val="0"/>
              </a:spcAft>
              <a:buNone/>
            </a:pPr>
            <a:r>
              <a:t/>
            </a:r>
            <a:endParaRPr b="1">
              <a:solidFill>
                <a:srgbClr val="FFFFFF"/>
              </a:solidFill>
            </a:endParaRPr>
          </a:p>
          <a:p>
            <a:pPr indent="0" lvl="0" marL="0" rtl="0" algn="l">
              <a:spcBef>
                <a:spcPts val="0"/>
              </a:spcBef>
              <a:spcAft>
                <a:spcPts val="0"/>
              </a:spcAft>
              <a:buNone/>
            </a:pPr>
            <a:r>
              <a:rPr b="1" lang="en">
                <a:solidFill>
                  <a:srgbClr val="FFFFFF"/>
                </a:solidFill>
              </a:rPr>
              <a:t>Sem mais, o aplicativo a ser baixado é o </a:t>
            </a:r>
            <a:endParaRPr b="1">
              <a:solidFill>
                <a:srgbClr val="FFFFFF"/>
              </a:solidFill>
            </a:endParaRPr>
          </a:p>
        </p:txBody>
      </p:sp>
      <p:pic>
        <p:nvPicPr>
          <p:cNvPr id="396" name="Google Shape;396;p46"/>
          <p:cNvPicPr preferRelativeResize="0"/>
          <p:nvPr/>
        </p:nvPicPr>
        <p:blipFill rotWithShape="1">
          <a:blip r:embed="rId4">
            <a:alphaModFix/>
          </a:blip>
          <a:srcRect b="52068" l="22202" r="34552" t="31577"/>
          <a:stretch/>
        </p:blipFill>
        <p:spPr>
          <a:xfrm>
            <a:off x="4359500" y="3702950"/>
            <a:ext cx="3954298" cy="841126"/>
          </a:xfrm>
          <a:prstGeom prst="rect">
            <a:avLst/>
          </a:prstGeom>
          <a:noFill/>
          <a:ln>
            <a:noFill/>
          </a:ln>
        </p:spPr>
      </p:pic>
      <p:sp>
        <p:nvSpPr>
          <p:cNvPr id="397" name="Google Shape;397;p46"/>
          <p:cNvSpPr/>
          <p:nvPr/>
        </p:nvSpPr>
        <p:spPr>
          <a:xfrm>
            <a:off x="5543475" y="4382375"/>
            <a:ext cx="2030400" cy="144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47"/>
          <p:cNvSpPr/>
          <p:nvPr/>
        </p:nvSpPr>
        <p:spPr>
          <a:xfrm>
            <a:off x="0" y="0"/>
            <a:ext cx="9144000" cy="51435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03" name="Google Shape;403;p47"/>
          <p:cNvSpPr/>
          <p:nvPr/>
        </p:nvSpPr>
        <p:spPr>
          <a:xfrm>
            <a:off x="0" y="239650"/>
            <a:ext cx="9144000" cy="887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4" name="Google Shape;404;p47"/>
          <p:cNvPicPr preferRelativeResize="0"/>
          <p:nvPr/>
        </p:nvPicPr>
        <p:blipFill rotWithShape="1">
          <a:blip r:embed="rId3">
            <a:alphaModFix/>
          </a:blip>
          <a:srcRect b="16996" l="0" r="1283" t="17481"/>
          <a:stretch/>
        </p:blipFill>
        <p:spPr>
          <a:xfrm>
            <a:off x="7938850" y="283251"/>
            <a:ext cx="1205150" cy="799876"/>
          </a:xfrm>
          <a:prstGeom prst="rect">
            <a:avLst/>
          </a:prstGeom>
          <a:noFill/>
          <a:ln cap="flat" cmpd="sng" w="9525">
            <a:solidFill>
              <a:srgbClr val="FFFFFF"/>
            </a:solidFill>
            <a:prstDash val="solid"/>
            <a:round/>
            <a:headEnd len="sm" w="sm" type="none"/>
            <a:tailEnd len="sm" w="sm" type="none"/>
          </a:ln>
        </p:spPr>
      </p:pic>
      <p:sp>
        <p:nvSpPr>
          <p:cNvPr id="405" name="Google Shape;405;p47"/>
          <p:cNvSpPr/>
          <p:nvPr/>
        </p:nvSpPr>
        <p:spPr>
          <a:xfrm rot="-3363375">
            <a:off x="6851080" y="686752"/>
            <a:ext cx="1766543" cy="207764"/>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6" name="Google Shape;406;p47"/>
          <p:cNvPicPr preferRelativeResize="0"/>
          <p:nvPr/>
        </p:nvPicPr>
        <p:blipFill rotWithShape="1">
          <a:blip r:embed="rId4">
            <a:alphaModFix/>
          </a:blip>
          <a:srcRect b="3907" l="18883" r="32599" t="28483"/>
          <a:stretch/>
        </p:blipFill>
        <p:spPr>
          <a:xfrm>
            <a:off x="2237600" y="1316825"/>
            <a:ext cx="4436376" cy="3477449"/>
          </a:xfrm>
          <a:prstGeom prst="rect">
            <a:avLst/>
          </a:prstGeom>
          <a:noFill/>
          <a:ln>
            <a:noFill/>
          </a:ln>
        </p:spPr>
      </p:pic>
      <p:sp>
        <p:nvSpPr>
          <p:cNvPr id="407" name="Google Shape;407;p47"/>
          <p:cNvSpPr txBox="1"/>
          <p:nvPr/>
        </p:nvSpPr>
        <p:spPr>
          <a:xfrm>
            <a:off x="1406350" y="359650"/>
            <a:ext cx="6042600" cy="5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3000">
                <a:solidFill>
                  <a:srgbClr val="073763"/>
                </a:solidFill>
              </a:rPr>
              <a:t>Arduino bluetooth controller</a:t>
            </a:r>
            <a:endParaRPr b="1" i="1" sz="3000">
              <a:solidFill>
                <a:srgbClr val="073763"/>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48"/>
          <p:cNvSpPr/>
          <p:nvPr/>
        </p:nvSpPr>
        <p:spPr>
          <a:xfrm>
            <a:off x="0" y="0"/>
            <a:ext cx="9144000" cy="5143500"/>
          </a:xfrm>
          <a:prstGeom prst="rect">
            <a:avLst/>
          </a:prstGeom>
          <a:solidFill>
            <a:srgbClr val="FF00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8"/>
          <p:cNvSpPr txBox="1"/>
          <p:nvPr/>
        </p:nvSpPr>
        <p:spPr>
          <a:xfrm>
            <a:off x="1982000" y="2330050"/>
            <a:ext cx="5568900" cy="6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8"/>
          <p:cNvSpPr/>
          <p:nvPr/>
        </p:nvSpPr>
        <p:spPr>
          <a:xfrm>
            <a:off x="2654050" y="1704825"/>
            <a:ext cx="5568900" cy="1751100"/>
          </a:xfrm>
          <a:prstGeom prst="round2DiagRect">
            <a:avLst>
              <a:gd fmla="val 50000" name="adj1"/>
              <a:gd fmla="val 0" name="adj2"/>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5" name="Google Shape;415;p48"/>
          <p:cNvPicPr preferRelativeResize="0"/>
          <p:nvPr/>
        </p:nvPicPr>
        <p:blipFill>
          <a:blip r:embed="rId3">
            <a:alphaModFix/>
          </a:blip>
          <a:stretch>
            <a:fillRect/>
          </a:stretch>
        </p:blipFill>
        <p:spPr>
          <a:xfrm>
            <a:off x="580575" y="1150825"/>
            <a:ext cx="3008251" cy="3008251"/>
          </a:xfrm>
          <a:prstGeom prst="rect">
            <a:avLst/>
          </a:prstGeom>
          <a:noFill/>
          <a:ln>
            <a:noFill/>
          </a:ln>
        </p:spPr>
      </p:pic>
      <p:sp>
        <p:nvSpPr>
          <p:cNvPr id="416" name="Google Shape;416;p48"/>
          <p:cNvSpPr/>
          <p:nvPr/>
        </p:nvSpPr>
        <p:spPr>
          <a:xfrm rot="-8100700">
            <a:off x="2074672" y="2131478"/>
            <a:ext cx="1041356" cy="1084843"/>
          </a:xfrm>
          <a:prstGeom prst="rtTriangl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8"/>
          <p:cNvSpPr txBox="1"/>
          <p:nvPr/>
        </p:nvSpPr>
        <p:spPr>
          <a:xfrm>
            <a:off x="3341075" y="1874400"/>
            <a:ext cx="4745400" cy="139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Infelizmente essa aula não é capaz de atender todos os dispositivos celulares. Celulares da marca Apple não são compatíveis com o HC-05. Pedimos que faça com um dispositivo com Android. </a:t>
            </a:r>
            <a:endParaRPr b="1" sz="1800"/>
          </a:p>
        </p:txBody>
      </p:sp>
      <p:pic>
        <p:nvPicPr>
          <p:cNvPr id="418" name="Google Shape;418;p48"/>
          <p:cNvPicPr preferRelativeResize="0"/>
          <p:nvPr/>
        </p:nvPicPr>
        <p:blipFill>
          <a:blip r:embed="rId4">
            <a:alphaModFix/>
          </a:blip>
          <a:stretch>
            <a:fillRect/>
          </a:stretch>
        </p:blipFill>
        <p:spPr>
          <a:xfrm rot="-2700000">
            <a:off x="1179575" y="1759157"/>
            <a:ext cx="1841151" cy="1794087"/>
          </a:xfrm>
          <a:prstGeom prst="rect">
            <a:avLst/>
          </a:prstGeom>
          <a:noFill/>
          <a:ln cap="flat" cmpd="sng" w="9525">
            <a:solidFill>
              <a:srgbClr val="FF9900"/>
            </a:solidFill>
            <a:prstDash val="solid"/>
            <a:round/>
            <a:headEnd len="sm" w="sm" type="none"/>
            <a:tailEnd len="sm" w="sm"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49"/>
          <p:cNvSpPr/>
          <p:nvPr/>
        </p:nvSpPr>
        <p:spPr>
          <a:xfrm>
            <a:off x="0" y="0"/>
            <a:ext cx="9144000" cy="51435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24" name="Google Shape;424;p49"/>
          <p:cNvSpPr/>
          <p:nvPr/>
        </p:nvSpPr>
        <p:spPr>
          <a:xfrm>
            <a:off x="0" y="239650"/>
            <a:ext cx="9144000" cy="887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5" name="Google Shape;425;p49"/>
          <p:cNvPicPr preferRelativeResize="0"/>
          <p:nvPr/>
        </p:nvPicPr>
        <p:blipFill rotWithShape="1">
          <a:blip r:embed="rId3">
            <a:alphaModFix/>
          </a:blip>
          <a:srcRect b="16996" l="0" r="1283" t="17481"/>
          <a:stretch/>
        </p:blipFill>
        <p:spPr>
          <a:xfrm>
            <a:off x="7938850" y="283251"/>
            <a:ext cx="1205150" cy="799876"/>
          </a:xfrm>
          <a:prstGeom prst="rect">
            <a:avLst/>
          </a:prstGeom>
          <a:noFill/>
          <a:ln cap="flat" cmpd="sng" w="9525">
            <a:solidFill>
              <a:srgbClr val="FFFFFF"/>
            </a:solidFill>
            <a:prstDash val="solid"/>
            <a:round/>
            <a:headEnd len="sm" w="sm" type="none"/>
            <a:tailEnd len="sm" w="sm" type="none"/>
          </a:ln>
        </p:spPr>
      </p:pic>
      <p:sp>
        <p:nvSpPr>
          <p:cNvPr id="426" name="Google Shape;426;p49"/>
          <p:cNvSpPr/>
          <p:nvPr/>
        </p:nvSpPr>
        <p:spPr>
          <a:xfrm rot="-3363375">
            <a:off x="6851080" y="686752"/>
            <a:ext cx="1766543" cy="207764"/>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9"/>
          <p:cNvSpPr txBox="1"/>
          <p:nvPr/>
        </p:nvSpPr>
        <p:spPr>
          <a:xfrm>
            <a:off x="331150" y="408100"/>
            <a:ext cx="8887800" cy="5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3000">
                <a:solidFill>
                  <a:srgbClr val="073763"/>
                </a:solidFill>
              </a:rPr>
              <a:t>App de comunicação e configuração</a:t>
            </a:r>
            <a:endParaRPr b="1" i="1" sz="3000">
              <a:solidFill>
                <a:srgbClr val="073763"/>
              </a:solidFill>
            </a:endParaRPr>
          </a:p>
        </p:txBody>
      </p:sp>
      <p:sp>
        <p:nvSpPr>
          <p:cNvPr id="428" name="Google Shape;428;p49"/>
          <p:cNvSpPr txBox="1"/>
          <p:nvPr/>
        </p:nvSpPr>
        <p:spPr>
          <a:xfrm>
            <a:off x="331150" y="1466825"/>
            <a:ext cx="8498700" cy="71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  </a:t>
            </a:r>
            <a:endParaRPr b="1">
              <a:solidFill>
                <a:srgbClr val="FFFFFF"/>
              </a:solidFill>
            </a:endParaRPr>
          </a:p>
        </p:txBody>
      </p:sp>
      <p:sp>
        <p:nvSpPr>
          <p:cNvPr id="429" name="Google Shape;429;p49"/>
          <p:cNvSpPr txBox="1"/>
          <p:nvPr/>
        </p:nvSpPr>
        <p:spPr>
          <a:xfrm>
            <a:off x="483400" y="1546925"/>
            <a:ext cx="7628100" cy="6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Vá nas configurações de </a:t>
            </a:r>
            <a:r>
              <a:rPr b="1" i="1" lang="en">
                <a:solidFill>
                  <a:srgbClr val="FFFFFF"/>
                </a:solidFill>
              </a:rPr>
              <a:t>Bluetooth </a:t>
            </a:r>
            <a:r>
              <a:rPr b="1" lang="en">
                <a:solidFill>
                  <a:srgbClr val="FFFFFF"/>
                </a:solidFill>
              </a:rPr>
              <a:t>no seu celular e faça o processo de pareamento com o HC-05.</a:t>
            </a:r>
            <a:endParaRPr b="1">
              <a:solidFill>
                <a:srgbClr val="FFFFFF"/>
              </a:solidFill>
            </a:endParaRPr>
          </a:p>
          <a:p>
            <a:pPr indent="0" lvl="0" marL="0" rtl="0" algn="l">
              <a:spcBef>
                <a:spcPts val="0"/>
              </a:spcBef>
              <a:spcAft>
                <a:spcPts val="0"/>
              </a:spcAft>
              <a:buNone/>
            </a:pPr>
            <a:r>
              <a:t/>
            </a:r>
            <a:endParaRPr b="1">
              <a:solidFill>
                <a:srgbClr val="FFFFFF"/>
              </a:solidFill>
            </a:endParaRPr>
          </a:p>
          <a:p>
            <a:pPr indent="0" lvl="0" marL="0" rtl="0" algn="l">
              <a:spcBef>
                <a:spcPts val="0"/>
              </a:spcBef>
              <a:spcAft>
                <a:spcPts val="0"/>
              </a:spcAft>
              <a:buNone/>
            </a:pPr>
            <a:r>
              <a:rPr b="1" lang="en" sz="2400">
                <a:solidFill>
                  <a:srgbClr val="FFFFFF"/>
                </a:solidFill>
              </a:rPr>
              <a:t>Lembre-se que!</a:t>
            </a:r>
            <a:endParaRPr b="1" sz="2400">
              <a:solidFill>
                <a:srgbClr val="FFFFFF"/>
              </a:solidFill>
            </a:endParaRPr>
          </a:p>
        </p:txBody>
      </p:sp>
      <p:sp>
        <p:nvSpPr>
          <p:cNvPr id="430" name="Google Shape;430;p49"/>
          <p:cNvSpPr txBox="1"/>
          <p:nvPr/>
        </p:nvSpPr>
        <p:spPr>
          <a:xfrm>
            <a:off x="541425" y="2929475"/>
            <a:ext cx="8288400" cy="11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Quando for procurar o dispositivo procure pelo nome que você colocou no seu módulo na configuração AT. Após </a:t>
            </a:r>
            <a:r>
              <a:rPr b="1" lang="en">
                <a:solidFill>
                  <a:srgbClr val="FFFFFF"/>
                </a:solidFill>
              </a:rPr>
              <a:t>localizar</a:t>
            </a:r>
            <a:r>
              <a:rPr b="1" lang="en">
                <a:solidFill>
                  <a:srgbClr val="FFFFFF"/>
                </a:solidFill>
              </a:rPr>
              <a:t> e selecionar digite a sua senha, se você não alterou a senha do módulo provavelmente a senha será “0000” ou “1234”. Essas duas senhas são padrões.</a:t>
            </a:r>
            <a:endParaRPr b="1">
              <a:solidFill>
                <a:srgbClr val="FFFFFF"/>
              </a:solidFill>
            </a:endParaRPr>
          </a:p>
          <a:p>
            <a:pPr indent="0" lvl="0" marL="0" rtl="0" algn="l">
              <a:spcBef>
                <a:spcPts val="0"/>
              </a:spcBef>
              <a:spcAft>
                <a:spcPts val="0"/>
              </a:spcAft>
              <a:buNone/>
            </a:pPr>
            <a:r>
              <a:rPr b="1" lang="en">
                <a:solidFill>
                  <a:srgbClr val="FFFFFF"/>
                </a:solidFill>
              </a:rPr>
              <a:t>Teste elas.</a:t>
            </a:r>
            <a:endParaRPr b="1">
              <a:solidFill>
                <a:srgbClr val="FFFFFF"/>
              </a:solidFill>
            </a:endParaRPr>
          </a:p>
          <a:p>
            <a:pPr indent="0" lvl="0" marL="0" rtl="0" algn="l">
              <a:spcBef>
                <a:spcPts val="0"/>
              </a:spcBef>
              <a:spcAft>
                <a:spcPts val="0"/>
              </a:spcAft>
              <a:buNone/>
            </a:pPr>
            <a:r>
              <a:t/>
            </a:r>
            <a:endParaRPr b="1">
              <a:solidFill>
                <a:srgbClr val="FFFFFF"/>
              </a:solidFill>
            </a:endParaRPr>
          </a:p>
          <a:p>
            <a:pPr indent="0" lvl="0" marL="0" rtl="0" algn="l">
              <a:spcBef>
                <a:spcPts val="0"/>
              </a:spcBef>
              <a:spcAft>
                <a:spcPts val="0"/>
              </a:spcAft>
              <a:buNone/>
            </a:pPr>
            <a:r>
              <a:rPr b="1" lang="en">
                <a:solidFill>
                  <a:srgbClr val="FFFFFF"/>
                </a:solidFill>
              </a:rPr>
              <a:t>A seguir você verá o passo a passo da configuração, a partir de um celular com o </a:t>
            </a:r>
            <a:r>
              <a:rPr b="1" i="1" lang="en">
                <a:solidFill>
                  <a:srgbClr val="FFFFFF"/>
                </a:solidFill>
              </a:rPr>
              <a:t>Bluetooth</a:t>
            </a:r>
            <a:r>
              <a:rPr b="1" lang="en">
                <a:solidFill>
                  <a:srgbClr val="FFFFFF"/>
                </a:solidFill>
              </a:rPr>
              <a:t> desligado.</a:t>
            </a:r>
            <a:endParaRPr b="1">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50"/>
          <p:cNvSpPr/>
          <p:nvPr/>
        </p:nvSpPr>
        <p:spPr>
          <a:xfrm>
            <a:off x="0" y="0"/>
            <a:ext cx="9144000" cy="5143500"/>
          </a:xfrm>
          <a:prstGeom prst="rect">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0"/>
          <p:cNvSpPr txBox="1"/>
          <p:nvPr/>
        </p:nvSpPr>
        <p:spPr>
          <a:xfrm>
            <a:off x="3157775" y="779150"/>
            <a:ext cx="5811900" cy="9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Clique no </a:t>
            </a:r>
            <a:r>
              <a:rPr b="1" lang="en" sz="1800">
                <a:solidFill>
                  <a:srgbClr val="FFFFFF"/>
                </a:solidFill>
              </a:rPr>
              <a:t>ícone</a:t>
            </a:r>
            <a:r>
              <a:rPr b="1" lang="en" sz="1800">
                <a:solidFill>
                  <a:srgbClr val="FFFFFF"/>
                </a:solidFill>
              </a:rPr>
              <a:t> do aplicativo e aguarde….</a:t>
            </a:r>
            <a:endParaRPr b="1" sz="1800">
              <a:solidFill>
                <a:srgbClr val="FFFFFF"/>
              </a:solidFill>
            </a:endParaRPr>
          </a:p>
        </p:txBody>
      </p:sp>
      <p:pic>
        <p:nvPicPr>
          <p:cNvPr id="437" name="Google Shape;437;p50"/>
          <p:cNvPicPr preferRelativeResize="0"/>
          <p:nvPr/>
        </p:nvPicPr>
        <p:blipFill>
          <a:blip r:embed="rId3">
            <a:alphaModFix/>
          </a:blip>
          <a:stretch>
            <a:fillRect/>
          </a:stretch>
        </p:blipFill>
        <p:spPr>
          <a:xfrm>
            <a:off x="1007347" y="541425"/>
            <a:ext cx="1828075" cy="406065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51"/>
          <p:cNvSpPr/>
          <p:nvPr/>
        </p:nvSpPr>
        <p:spPr>
          <a:xfrm>
            <a:off x="0" y="0"/>
            <a:ext cx="9144000" cy="5143500"/>
          </a:xfrm>
          <a:prstGeom prst="rect">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3" name="Google Shape;443;p51"/>
          <p:cNvPicPr preferRelativeResize="0"/>
          <p:nvPr/>
        </p:nvPicPr>
        <p:blipFill>
          <a:blip r:embed="rId3">
            <a:alphaModFix/>
          </a:blip>
          <a:stretch>
            <a:fillRect/>
          </a:stretch>
        </p:blipFill>
        <p:spPr>
          <a:xfrm>
            <a:off x="6121825" y="541425"/>
            <a:ext cx="1828075" cy="4060662"/>
          </a:xfrm>
          <a:prstGeom prst="rect">
            <a:avLst/>
          </a:prstGeom>
          <a:noFill/>
          <a:ln>
            <a:noFill/>
          </a:ln>
        </p:spPr>
      </p:pic>
      <p:sp>
        <p:nvSpPr>
          <p:cNvPr id="444" name="Google Shape;444;p51"/>
          <p:cNvSpPr txBox="1"/>
          <p:nvPr/>
        </p:nvSpPr>
        <p:spPr>
          <a:xfrm>
            <a:off x="657450" y="2165700"/>
            <a:ext cx="5056500" cy="8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Se o Bluetooth do seu celular estiver desativado o aplicativo vai pedir permissão para </a:t>
            </a:r>
            <a:r>
              <a:rPr b="1" lang="en" sz="1800">
                <a:solidFill>
                  <a:srgbClr val="FFFFFF"/>
                </a:solidFill>
              </a:rPr>
              <a:t>ativá</a:t>
            </a:r>
            <a:r>
              <a:rPr b="1" lang="en" sz="1800">
                <a:solidFill>
                  <a:srgbClr val="FFFFFF"/>
                </a:solidFill>
              </a:rPr>
              <a:t>-lo. Conceda!</a:t>
            </a:r>
            <a:endParaRPr b="1" sz="1800">
              <a:solidFill>
                <a:srgbClr val="FFFFFF"/>
              </a:solidFill>
            </a:endParaRPr>
          </a:p>
        </p:txBody>
      </p:sp>
      <p:sp>
        <p:nvSpPr>
          <p:cNvPr id="445" name="Google Shape;445;p51"/>
          <p:cNvSpPr/>
          <p:nvPr/>
        </p:nvSpPr>
        <p:spPr>
          <a:xfrm>
            <a:off x="7037125" y="3980219"/>
            <a:ext cx="747954" cy="718640"/>
          </a:xfrm>
          <a:custGeom>
            <a:rect b="b" l="l" r="r" t="t"/>
            <a:pathLst>
              <a:path extrusionOk="0" h="52513" w="51450">
                <a:moveTo>
                  <a:pt x="10045" y="46718"/>
                </a:moveTo>
                <a:cubicBezTo>
                  <a:pt x="16297" y="50392"/>
                  <a:pt x="31058" y="54582"/>
                  <a:pt x="37890" y="51359"/>
                </a:cubicBezTo>
                <a:cubicBezTo>
                  <a:pt x="44722" y="48136"/>
                  <a:pt x="49814" y="34859"/>
                  <a:pt x="51039" y="27382"/>
                </a:cubicBezTo>
                <a:cubicBezTo>
                  <a:pt x="52264" y="19905"/>
                  <a:pt x="50266" y="10817"/>
                  <a:pt x="45238" y="6498"/>
                </a:cubicBezTo>
                <a:cubicBezTo>
                  <a:pt x="40211" y="2180"/>
                  <a:pt x="28351" y="-2332"/>
                  <a:pt x="20874" y="1471"/>
                </a:cubicBezTo>
                <a:cubicBezTo>
                  <a:pt x="13397" y="5274"/>
                  <a:pt x="2182" y="21774"/>
                  <a:pt x="377" y="29315"/>
                </a:cubicBezTo>
                <a:cubicBezTo>
                  <a:pt x="-1428" y="36856"/>
                  <a:pt x="3793" y="43044"/>
                  <a:pt x="10045" y="46718"/>
                </a:cubicBezTo>
                <a:close/>
              </a:path>
            </a:pathLst>
          </a:custGeom>
          <a:noFill/>
          <a:ln cap="flat" cmpd="sng" w="76200">
            <a:solidFill>
              <a:srgbClr val="FF0000"/>
            </a:solidFill>
            <a:prstDash val="solid"/>
            <a:round/>
            <a:headEnd len="med" w="med" type="none"/>
            <a:tailEnd len="med" w="med" type="none"/>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6"/>
          <p:cNvSpPr/>
          <p:nvPr/>
        </p:nvSpPr>
        <p:spPr>
          <a:xfrm>
            <a:off x="0" y="0"/>
            <a:ext cx="9144000" cy="51435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94" name="Google Shape;94;p16"/>
          <p:cNvSpPr txBox="1"/>
          <p:nvPr/>
        </p:nvSpPr>
        <p:spPr>
          <a:xfrm>
            <a:off x="547575" y="682200"/>
            <a:ext cx="4024500" cy="3779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a:solidFill>
                  <a:srgbClr val="FFFFFF"/>
                </a:solidFill>
              </a:rPr>
              <a:t>Vamos agora separar o materia que vamos utilizar. </a:t>
            </a:r>
            <a:endParaRPr b="1">
              <a:solidFill>
                <a:srgbClr val="FFFFFF"/>
              </a:solidFill>
            </a:endParaRPr>
          </a:p>
          <a:p>
            <a:pPr indent="0" lvl="0" marL="0" rtl="0" algn="just">
              <a:spcBef>
                <a:spcPts val="0"/>
              </a:spcBef>
              <a:spcAft>
                <a:spcPts val="0"/>
              </a:spcAft>
              <a:buNone/>
            </a:pPr>
            <a:r>
              <a:t/>
            </a:r>
            <a:endParaRPr>
              <a:solidFill>
                <a:srgbClr val="FFFFFF"/>
              </a:solidFill>
            </a:endParaRPr>
          </a:p>
          <a:p>
            <a:pPr indent="0" lvl="0" marL="0" rtl="0" algn="just">
              <a:spcBef>
                <a:spcPts val="0"/>
              </a:spcBef>
              <a:spcAft>
                <a:spcPts val="0"/>
              </a:spcAft>
              <a:buNone/>
            </a:pPr>
            <a:r>
              <a:t/>
            </a:r>
            <a:endParaRPr>
              <a:solidFill>
                <a:srgbClr val="FFFFFF"/>
              </a:solidFill>
            </a:endParaRPr>
          </a:p>
          <a:p>
            <a:pPr indent="0" lvl="0" marL="0" rtl="0" algn="just">
              <a:spcBef>
                <a:spcPts val="0"/>
              </a:spcBef>
              <a:spcAft>
                <a:spcPts val="0"/>
              </a:spcAft>
              <a:buNone/>
            </a:pPr>
            <a:r>
              <a:rPr b="1" lang="en">
                <a:solidFill>
                  <a:srgbClr val="FFFFFF"/>
                </a:solidFill>
              </a:rPr>
              <a:t>1 x protoboard</a:t>
            </a:r>
            <a:endParaRPr b="1">
              <a:solidFill>
                <a:srgbClr val="FFFFFF"/>
              </a:solidFill>
            </a:endParaRPr>
          </a:p>
          <a:p>
            <a:pPr indent="0" lvl="0" marL="0" rtl="0" algn="just">
              <a:spcBef>
                <a:spcPts val="0"/>
              </a:spcBef>
              <a:spcAft>
                <a:spcPts val="0"/>
              </a:spcAft>
              <a:buNone/>
            </a:pPr>
            <a:r>
              <a:t/>
            </a:r>
            <a:endParaRPr b="1">
              <a:solidFill>
                <a:srgbClr val="FFFFFF"/>
              </a:solidFill>
            </a:endParaRPr>
          </a:p>
          <a:p>
            <a:pPr indent="0" lvl="0" marL="0" rtl="0" algn="just">
              <a:spcBef>
                <a:spcPts val="0"/>
              </a:spcBef>
              <a:spcAft>
                <a:spcPts val="0"/>
              </a:spcAft>
              <a:buNone/>
            </a:pPr>
            <a:r>
              <a:rPr b="1" lang="en">
                <a:solidFill>
                  <a:srgbClr val="FFFFFF"/>
                </a:solidFill>
              </a:rPr>
              <a:t>1 x Arduino</a:t>
            </a:r>
            <a:endParaRPr b="1">
              <a:solidFill>
                <a:srgbClr val="FFFFFF"/>
              </a:solidFill>
            </a:endParaRPr>
          </a:p>
          <a:p>
            <a:pPr indent="0" lvl="0" marL="0" rtl="0" algn="just">
              <a:spcBef>
                <a:spcPts val="0"/>
              </a:spcBef>
              <a:spcAft>
                <a:spcPts val="0"/>
              </a:spcAft>
              <a:buNone/>
            </a:pPr>
            <a:r>
              <a:t/>
            </a:r>
            <a:endParaRPr b="1">
              <a:solidFill>
                <a:srgbClr val="FFFFFF"/>
              </a:solidFill>
            </a:endParaRPr>
          </a:p>
          <a:p>
            <a:pPr indent="0" lvl="0" marL="0" rtl="0" algn="just">
              <a:spcBef>
                <a:spcPts val="0"/>
              </a:spcBef>
              <a:spcAft>
                <a:spcPts val="0"/>
              </a:spcAft>
              <a:buNone/>
            </a:pPr>
            <a:r>
              <a:rPr b="1" lang="en">
                <a:solidFill>
                  <a:srgbClr val="FFFFFF"/>
                </a:solidFill>
              </a:rPr>
              <a:t>1 x módulo HC-05 (Bluetooth)</a:t>
            </a:r>
            <a:endParaRPr b="1">
              <a:solidFill>
                <a:srgbClr val="FFFFFF"/>
              </a:solidFill>
            </a:endParaRPr>
          </a:p>
          <a:p>
            <a:pPr indent="0" lvl="0" marL="0" rtl="0" algn="just">
              <a:spcBef>
                <a:spcPts val="0"/>
              </a:spcBef>
              <a:spcAft>
                <a:spcPts val="0"/>
              </a:spcAft>
              <a:buNone/>
            </a:pPr>
            <a:r>
              <a:t/>
            </a:r>
            <a:endParaRPr b="1">
              <a:solidFill>
                <a:srgbClr val="FFFFFF"/>
              </a:solidFill>
            </a:endParaRPr>
          </a:p>
          <a:p>
            <a:pPr indent="0" lvl="0" marL="0" rtl="0" algn="just">
              <a:spcBef>
                <a:spcPts val="0"/>
              </a:spcBef>
              <a:spcAft>
                <a:spcPts val="0"/>
              </a:spcAft>
              <a:buNone/>
            </a:pPr>
            <a:r>
              <a:rPr b="1" lang="en">
                <a:solidFill>
                  <a:srgbClr val="FFFFFF"/>
                </a:solidFill>
              </a:rPr>
              <a:t>1 x Led 5mm (Qualquer cor)</a:t>
            </a:r>
            <a:endParaRPr b="1">
              <a:solidFill>
                <a:srgbClr val="FFFFFF"/>
              </a:solidFill>
            </a:endParaRPr>
          </a:p>
          <a:p>
            <a:pPr indent="0" lvl="0" marL="0" rtl="0" algn="just">
              <a:spcBef>
                <a:spcPts val="0"/>
              </a:spcBef>
              <a:spcAft>
                <a:spcPts val="0"/>
              </a:spcAft>
              <a:buNone/>
            </a:pPr>
            <a:r>
              <a:t/>
            </a:r>
            <a:endParaRPr b="1">
              <a:solidFill>
                <a:srgbClr val="FFFFFF"/>
              </a:solidFill>
            </a:endParaRPr>
          </a:p>
          <a:p>
            <a:pPr indent="0" lvl="0" marL="0" rtl="0" algn="just">
              <a:spcBef>
                <a:spcPts val="0"/>
              </a:spcBef>
              <a:spcAft>
                <a:spcPts val="0"/>
              </a:spcAft>
              <a:buNone/>
            </a:pPr>
            <a:r>
              <a:rPr b="1" lang="en">
                <a:solidFill>
                  <a:srgbClr val="FFFFFF"/>
                </a:solidFill>
              </a:rPr>
              <a:t>1 x Resistor de 150 Ohm </a:t>
            </a:r>
            <a:endParaRPr b="1">
              <a:solidFill>
                <a:srgbClr val="FFFFFF"/>
              </a:solidFill>
            </a:endParaRPr>
          </a:p>
          <a:p>
            <a:pPr indent="0" lvl="0" marL="0" rtl="0" algn="just">
              <a:spcBef>
                <a:spcPts val="0"/>
              </a:spcBef>
              <a:spcAft>
                <a:spcPts val="0"/>
              </a:spcAft>
              <a:buNone/>
            </a:pPr>
            <a:r>
              <a:t/>
            </a:r>
            <a:endParaRPr b="1">
              <a:solidFill>
                <a:srgbClr val="FFFFFF"/>
              </a:solidFill>
            </a:endParaRPr>
          </a:p>
          <a:p>
            <a:pPr indent="0" lvl="0" marL="0" rtl="0" algn="just">
              <a:spcBef>
                <a:spcPts val="0"/>
              </a:spcBef>
              <a:spcAft>
                <a:spcPts val="0"/>
              </a:spcAft>
              <a:buNone/>
            </a:pPr>
            <a:r>
              <a:rPr b="1" lang="en">
                <a:solidFill>
                  <a:srgbClr val="FFFFFF"/>
                </a:solidFill>
              </a:rPr>
              <a:t>1 x chave DIP com 4 vias </a:t>
            </a:r>
            <a:endParaRPr b="1">
              <a:solidFill>
                <a:srgbClr val="FFFFFF"/>
              </a:solidFill>
            </a:endParaRPr>
          </a:p>
          <a:p>
            <a:pPr indent="0" lvl="0" marL="0" rtl="0" algn="just">
              <a:spcBef>
                <a:spcPts val="0"/>
              </a:spcBef>
              <a:spcAft>
                <a:spcPts val="0"/>
              </a:spcAft>
              <a:buNone/>
            </a:pPr>
            <a:r>
              <a:t/>
            </a:r>
            <a:endParaRPr>
              <a:solidFill>
                <a:srgbClr val="FFFFFF"/>
              </a:solidFill>
            </a:endParaRPr>
          </a:p>
        </p:txBody>
      </p:sp>
      <p:sp>
        <p:nvSpPr>
          <p:cNvPr id="95" name="Google Shape;95;p16"/>
          <p:cNvSpPr txBox="1"/>
          <p:nvPr/>
        </p:nvSpPr>
        <p:spPr>
          <a:xfrm>
            <a:off x="5269400" y="1559575"/>
            <a:ext cx="3390000" cy="1717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a:solidFill>
                  <a:srgbClr val="FFFFFF"/>
                </a:solidFill>
              </a:rPr>
              <a:t>Aqui vamos focar em ensinar como controlar o Arduino pelo Bluetooth de uma forma muito simples, por esse motivo vamos utilizar componentes eletrônicos singelos e não será aprofundada as suas explicações.</a:t>
            </a:r>
            <a:endParaRPr b="1">
              <a:solidFill>
                <a:srgbClr val="FFFFFF"/>
              </a:solidFill>
            </a:endParaRPr>
          </a:p>
          <a:p>
            <a:pPr indent="0" lvl="0" marL="0" rtl="0" algn="just">
              <a:spcBef>
                <a:spcPts val="0"/>
              </a:spcBef>
              <a:spcAft>
                <a:spcPts val="0"/>
              </a:spcAft>
              <a:buNone/>
            </a:pPr>
            <a:r>
              <a:t/>
            </a:r>
            <a:endParaRPr b="1">
              <a:solidFill>
                <a:srgbClr val="FFFFFF"/>
              </a:solidFill>
            </a:endParaRPr>
          </a:p>
          <a:p>
            <a:pPr indent="0" lvl="0" marL="0" rtl="0" algn="just">
              <a:spcBef>
                <a:spcPts val="0"/>
              </a:spcBef>
              <a:spcAft>
                <a:spcPts val="0"/>
              </a:spcAft>
              <a:buNone/>
            </a:pPr>
            <a:r>
              <a:t/>
            </a:r>
            <a:endParaRPr b="1">
              <a:solidFill>
                <a:srgbClr val="FFFFFF"/>
              </a:solidFill>
            </a:endParaRPr>
          </a:p>
          <a:p>
            <a:pPr indent="0" lvl="0" marL="0" rtl="0" algn="just">
              <a:spcBef>
                <a:spcPts val="0"/>
              </a:spcBef>
              <a:spcAft>
                <a:spcPts val="0"/>
              </a:spcAft>
              <a:buNone/>
            </a:pPr>
            <a:r>
              <a:t/>
            </a:r>
            <a:endParaRPr b="1">
              <a:solidFill>
                <a:srgbClr val="FFFFFF"/>
              </a:solidFill>
            </a:endParaRPr>
          </a:p>
          <a:p>
            <a:pPr indent="0" lvl="0" marL="0" rtl="0" algn="just">
              <a:spcBef>
                <a:spcPts val="0"/>
              </a:spcBef>
              <a:spcAft>
                <a:spcPts val="0"/>
              </a:spcAft>
              <a:buNone/>
            </a:pPr>
            <a:r>
              <a:t/>
            </a:r>
            <a:endParaRPr b="1">
              <a:solidFill>
                <a:srgbClr val="FFFFFF"/>
              </a:solidFill>
            </a:endParaRPr>
          </a:p>
          <a:p>
            <a:pPr indent="0" lvl="0" marL="0" rtl="0" algn="just">
              <a:spcBef>
                <a:spcPts val="0"/>
              </a:spcBef>
              <a:spcAft>
                <a:spcPts val="0"/>
              </a:spcAft>
              <a:buNone/>
            </a:pPr>
            <a:r>
              <a:t/>
            </a:r>
            <a:endParaRPr b="1">
              <a:solidFill>
                <a:srgbClr val="FFFFF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52"/>
          <p:cNvSpPr/>
          <p:nvPr/>
        </p:nvSpPr>
        <p:spPr>
          <a:xfrm>
            <a:off x="0" y="0"/>
            <a:ext cx="9144000" cy="5143500"/>
          </a:xfrm>
          <a:prstGeom prst="rect">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1" name="Google Shape;451;p52"/>
          <p:cNvPicPr preferRelativeResize="0"/>
          <p:nvPr/>
        </p:nvPicPr>
        <p:blipFill>
          <a:blip r:embed="rId3">
            <a:alphaModFix/>
          </a:blip>
          <a:stretch>
            <a:fillRect/>
          </a:stretch>
        </p:blipFill>
        <p:spPr>
          <a:xfrm>
            <a:off x="1007347" y="541425"/>
            <a:ext cx="1828075" cy="4060652"/>
          </a:xfrm>
          <a:prstGeom prst="rect">
            <a:avLst/>
          </a:prstGeom>
          <a:noFill/>
          <a:ln>
            <a:noFill/>
          </a:ln>
        </p:spPr>
      </p:pic>
      <p:pic>
        <p:nvPicPr>
          <p:cNvPr id="452" name="Google Shape;452;p52"/>
          <p:cNvPicPr preferRelativeResize="0"/>
          <p:nvPr/>
        </p:nvPicPr>
        <p:blipFill>
          <a:blip r:embed="rId4">
            <a:alphaModFix/>
          </a:blip>
          <a:stretch>
            <a:fillRect/>
          </a:stretch>
        </p:blipFill>
        <p:spPr>
          <a:xfrm>
            <a:off x="1007351" y="541425"/>
            <a:ext cx="1828075" cy="4060616"/>
          </a:xfrm>
          <a:prstGeom prst="rect">
            <a:avLst/>
          </a:prstGeom>
          <a:noFill/>
          <a:ln>
            <a:noFill/>
          </a:ln>
        </p:spPr>
      </p:pic>
      <p:sp>
        <p:nvSpPr>
          <p:cNvPr id="453" name="Google Shape;453;p52"/>
          <p:cNvSpPr txBox="1"/>
          <p:nvPr/>
        </p:nvSpPr>
        <p:spPr>
          <a:xfrm>
            <a:off x="3350275" y="1875100"/>
            <a:ext cx="5056500" cy="8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Nesta tela aparecerá todos os dispositivos bluetooth que estão pareados com o seu celular, selecione o que corresponde ao módulo Bluetooth.</a:t>
            </a:r>
            <a:endParaRPr b="1" sz="1800">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53"/>
          <p:cNvSpPr/>
          <p:nvPr/>
        </p:nvSpPr>
        <p:spPr>
          <a:xfrm>
            <a:off x="0" y="0"/>
            <a:ext cx="9144000" cy="5143500"/>
          </a:xfrm>
          <a:prstGeom prst="rect">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9" name="Google Shape;459;p53"/>
          <p:cNvPicPr preferRelativeResize="0"/>
          <p:nvPr/>
        </p:nvPicPr>
        <p:blipFill>
          <a:blip r:embed="rId3">
            <a:alphaModFix/>
          </a:blip>
          <a:stretch>
            <a:fillRect/>
          </a:stretch>
        </p:blipFill>
        <p:spPr>
          <a:xfrm>
            <a:off x="6121825" y="541425"/>
            <a:ext cx="1828075" cy="4060662"/>
          </a:xfrm>
          <a:prstGeom prst="rect">
            <a:avLst/>
          </a:prstGeom>
          <a:noFill/>
          <a:ln>
            <a:noFill/>
          </a:ln>
        </p:spPr>
      </p:pic>
      <p:sp>
        <p:nvSpPr>
          <p:cNvPr id="460" name="Google Shape;460;p53"/>
          <p:cNvSpPr txBox="1"/>
          <p:nvPr/>
        </p:nvSpPr>
        <p:spPr>
          <a:xfrm>
            <a:off x="638125" y="1150525"/>
            <a:ext cx="5056500" cy="8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A tela seguinte a de escolha de dispositivo expõe a lista de possíveis controles para se configurar e usar, o </a:t>
            </a:r>
            <a:r>
              <a:rPr b="1" lang="en" sz="1800">
                <a:solidFill>
                  <a:srgbClr val="FFFFFF"/>
                </a:solidFill>
              </a:rPr>
              <a:t>princípio</a:t>
            </a:r>
            <a:r>
              <a:rPr b="1" lang="en" sz="1800">
                <a:solidFill>
                  <a:srgbClr val="FFFFFF"/>
                </a:solidFill>
              </a:rPr>
              <a:t> de configuração é igual para todos e por esse motivo vamos </a:t>
            </a:r>
            <a:r>
              <a:rPr b="1" lang="en" sz="1800">
                <a:solidFill>
                  <a:srgbClr val="FFFFFF"/>
                </a:solidFill>
              </a:rPr>
              <a:t>utilizar</a:t>
            </a:r>
            <a:r>
              <a:rPr b="1" lang="en" sz="1800">
                <a:solidFill>
                  <a:srgbClr val="FFFFFF"/>
                </a:solidFill>
              </a:rPr>
              <a:t> o controle “SWITCH MODE”.</a:t>
            </a:r>
            <a:endParaRPr b="1" sz="1800">
              <a:solidFill>
                <a:srgbClr val="FFFFFF"/>
              </a:solidFill>
            </a:endParaRPr>
          </a:p>
          <a:p>
            <a:pPr indent="0" lvl="0" marL="0" rtl="0" algn="l">
              <a:spcBef>
                <a:spcPts val="0"/>
              </a:spcBef>
              <a:spcAft>
                <a:spcPts val="0"/>
              </a:spcAft>
              <a:buNone/>
            </a:pPr>
            <a:r>
              <a:t/>
            </a:r>
            <a:endParaRPr b="1" sz="1800">
              <a:solidFill>
                <a:srgbClr val="FFFFFF"/>
              </a:solidFill>
            </a:endParaRPr>
          </a:p>
          <a:p>
            <a:pPr indent="0" lvl="0" marL="0" rtl="0" algn="l">
              <a:spcBef>
                <a:spcPts val="0"/>
              </a:spcBef>
              <a:spcAft>
                <a:spcPts val="0"/>
              </a:spcAft>
              <a:buNone/>
            </a:pPr>
            <a:r>
              <a:rPr b="1" lang="en" sz="1800">
                <a:solidFill>
                  <a:srgbClr val="FFFFFF"/>
                </a:solidFill>
              </a:rPr>
              <a:t>Este controle possui apenas duas configurações. </a:t>
            </a:r>
            <a:endParaRPr b="1" sz="1800">
              <a:solidFill>
                <a:srgbClr val="FFFFFF"/>
              </a:solidFill>
            </a:endParaRPr>
          </a:p>
        </p:txBody>
      </p:sp>
      <p:pic>
        <p:nvPicPr>
          <p:cNvPr id="461" name="Google Shape;461;p53"/>
          <p:cNvPicPr preferRelativeResize="0"/>
          <p:nvPr/>
        </p:nvPicPr>
        <p:blipFill>
          <a:blip r:embed="rId4">
            <a:alphaModFix/>
          </a:blip>
          <a:stretch>
            <a:fillRect/>
          </a:stretch>
        </p:blipFill>
        <p:spPr>
          <a:xfrm>
            <a:off x="6121832" y="541424"/>
            <a:ext cx="1828075" cy="406052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54"/>
          <p:cNvSpPr/>
          <p:nvPr/>
        </p:nvSpPr>
        <p:spPr>
          <a:xfrm>
            <a:off x="0" y="0"/>
            <a:ext cx="9144000" cy="5143500"/>
          </a:xfrm>
          <a:prstGeom prst="rect">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7" name="Google Shape;467;p54"/>
          <p:cNvPicPr preferRelativeResize="0"/>
          <p:nvPr/>
        </p:nvPicPr>
        <p:blipFill>
          <a:blip r:embed="rId3">
            <a:alphaModFix/>
          </a:blip>
          <a:stretch>
            <a:fillRect/>
          </a:stretch>
        </p:blipFill>
        <p:spPr>
          <a:xfrm>
            <a:off x="1007351" y="541425"/>
            <a:ext cx="1828075" cy="4060616"/>
          </a:xfrm>
          <a:prstGeom prst="rect">
            <a:avLst/>
          </a:prstGeom>
          <a:noFill/>
          <a:ln>
            <a:noFill/>
          </a:ln>
        </p:spPr>
      </p:pic>
      <p:pic>
        <p:nvPicPr>
          <p:cNvPr id="468" name="Google Shape;468;p54"/>
          <p:cNvPicPr preferRelativeResize="0"/>
          <p:nvPr/>
        </p:nvPicPr>
        <p:blipFill>
          <a:blip r:embed="rId4">
            <a:alphaModFix/>
          </a:blip>
          <a:stretch>
            <a:fillRect/>
          </a:stretch>
        </p:blipFill>
        <p:spPr>
          <a:xfrm>
            <a:off x="1007352" y="541425"/>
            <a:ext cx="1828075" cy="4060652"/>
          </a:xfrm>
          <a:prstGeom prst="rect">
            <a:avLst/>
          </a:prstGeom>
          <a:noFill/>
          <a:ln>
            <a:noFill/>
          </a:ln>
        </p:spPr>
      </p:pic>
      <p:sp>
        <p:nvSpPr>
          <p:cNvPr id="469" name="Google Shape;469;p54"/>
          <p:cNvSpPr txBox="1"/>
          <p:nvPr/>
        </p:nvSpPr>
        <p:spPr>
          <a:xfrm>
            <a:off x="3350275" y="1458575"/>
            <a:ext cx="5056500" cy="8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A tela de interação definitiva vai ser aberta, porém não será possível controlar nada ainda. Observe que no canto superior direito há uma engrenagem, esta engrenagem serve para configurar nossos controles.</a:t>
            </a:r>
            <a:endParaRPr b="1" sz="1800">
              <a:solidFill>
                <a:srgbClr val="FFFFFF"/>
              </a:solidFill>
            </a:endParaRPr>
          </a:p>
          <a:p>
            <a:pPr indent="0" lvl="0" marL="0" rtl="0" algn="l">
              <a:spcBef>
                <a:spcPts val="0"/>
              </a:spcBef>
              <a:spcAft>
                <a:spcPts val="0"/>
              </a:spcAft>
              <a:buNone/>
            </a:pPr>
            <a:r>
              <a:t/>
            </a:r>
            <a:endParaRPr b="1" sz="1800">
              <a:solidFill>
                <a:srgbClr val="FFFFFF"/>
              </a:solidFill>
            </a:endParaRPr>
          </a:p>
          <a:p>
            <a:pPr indent="0" lvl="0" marL="0" rtl="0" algn="l">
              <a:spcBef>
                <a:spcPts val="0"/>
              </a:spcBef>
              <a:spcAft>
                <a:spcPts val="0"/>
              </a:spcAft>
              <a:buNone/>
            </a:pPr>
            <a:r>
              <a:rPr b="1" lang="en" sz="1800">
                <a:solidFill>
                  <a:srgbClr val="FFFFFF"/>
                </a:solidFill>
              </a:rPr>
              <a:t>Ao clicar nela você irá encontrar os botões que são possíveis editar a informação. </a:t>
            </a:r>
            <a:endParaRPr b="1" sz="1800">
              <a:solidFill>
                <a:srgbClr val="FFFFFF"/>
              </a:solidFill>
            </a:endParaRPr>
          </a:p>
        </p:txBody>
      </p:sp>
      <p:sp>
        <p:nvSpPr>
          <p:cNvPr id="470" name="Google Shape;470;p54"/>
          <p:cNvSpPr/>
          <p:nvPr/>
        </p:nvSpPr>
        <p:spPr>
          <a:xfrm>
            <a:off x="2346625" y="405544"/>
            <a:ext cx="747954" cy="718640"/>
          </a:xfrm>
          <a:custGeom>
            <a:rect b="b" l="l" r="r" t="t"/>
            <a:pathLst>
              <a:path extrusionOk="0" h="52513" w="51450">
                <a:moveTo>
                  <a:pt x="10045" y="46718"/>
                </a:moveTo>
                <a:cubicBezTo>
                  <a:pt x="16297" y="50392"/>
                  <a:pt x="31058" y="54582"/>
                  <a:pt x="37890" y="51359"/>
                </a:cubicBezTo>
                <a:cubicBezTo>
                  <a:pt x="44722" y="48136"/>
                  <a:pt x="49814" y="34859"/>
                  <a:pt x="51039" y="27382"/>
                </a:cubicBezTo>
                <a:cubicBezTo>
                  <a:pt x="52264" y="19905"/>
                  <a:pt x="50266" y="10817"/>
                  <a:pt x="45238" y="6498"/>
                </a:cubicBezTo>
                <a:cubicBezTo>
                  <a:pt x="40211" y="2180"/>
                  <a:pt x="28351" y="-2332"/>
                  <a:pt x="20874" y="1471"/>
                </a:cubicBezTo>
                <a:cubicBezTo>
                  <a:pt x="13397" y="5274"/>
                  <a:pt x="2182" y="21774"/>
                  <a:pt x="377" y="29315"/>
                </a:cubicBezTo>
                <a:cubicBezTo>
                  <a:pt x="-1428" y="36856"/>
                  <a:pt x="3793" y="43044"/>
                  <a:pt x="10045" y="46718"/>
                </a:cubicBezTo>
                <a:close/>
              </a:path>
            </a:pathLst>
          </a:custGeom>
          <a:noFill/>
          <a:ln cap="flat" cmpd="sng" w="76200">
            <a:solidFill>
              <a:srgbClr val="FF0000"/>
            </a:solidFill>
            <a:prstDash val="solid"/>
            <a:round/>
            <a:headEnd len="med" w="med" type="none"/>
            <a:tailEnd len="med" w="med" type="none"/>
          </a:ln>
        </p:spPr>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Google Shape;475;p55"/>
          <p:cNvSpPr/>
          <p:nvPr/>
        </p:nvSpPr>
        <p:spPr>
          <a:xfrm>
            <a:off x="0" y="0"/>
            <a:ext cx="9144000" cy="5143500"/>
          </a:xfrm>
          <a:prstGeom prst="rect">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6" name="Google Shape;476;p55"/>
          <p:cNvPicPr preferRelativeResize="0"/>
          <p:nvPr/>
        </p:nvPicPr>
        <p:blipFill>
          <a:blip r:embed="rId3">
            <a:alphaModFix/>
          </a:blip>
          <a:stretch>
            <a:fillRect/>
          </a:stretch>
        </p:blipFill>
        <p:spPr>
          <a:xfrm>
            <a:off x="6121832" y="541424"/>
            <a:ext cx="1828075" cy="4060529"/>
          </a:xfrm>
          <a:prstGeom prst="rect">
            <a:avLst/>
          </a:prstGeom>
          <a:noFill/>
          <a:ln>
            <a:noFill/>
          </a:ln>
        </p:spPr>
      </p:pic>
      <p:sp>
        <p:nvSpPr>
          <p:cNvPr id="477" name="Google Shape;477;p55"/>
          <p:cNvSpPr txBox="1"/>
          <p:nvPr/>
        </p:nvSpPr>
        <p:spPr>
          <a:xfrm>
            <a:off x="541450" y="309400"/>
            <a:ext cx="5056500" cy="8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Como pode ser observado o controle selecionado possui duas “teclas” para serem configuradas.</a:t>
            </a:r>
            <a:endParaRPr b="1" sz="1800">
              <a:solidFill>
                <a:srgbClr val="FFFFFF"/>
              </a:solidFill>
            </a:endParaRPr>
          </a:p>
          <a:p>
            <a:pPr indent="0" lvl="0" marL="0" rtl="0" algn="l">
              <a:spcBef>
                <a:spcPts val="0"/>
              </a:spcBef>
              <a:spcAft>
                <a:spcPts val="0"/>
              </a:spcAft>
              <a:buNone/>
            </a:pPr>
            <a:r>
              <a:t/>
            </a:r>
            <a:endParaRPr b="1" sz="1800">
              <a:solidFill>
                <a:srgbClr val="FFFFFF"/>
              </a:solidFill>
            </a:endParaRPr>
          </a:p>
          <a:p>
            <a:pPr indent="0" lvl="0" marL="0" rtl="0" algn="l">
              <a:spcBef>
                <a:spcPts val="0"/>
              </a:spcBef>
              <a:spcAft>
                <a:spcPts val="0"/>
              </a:spcAft>
              <a:buNone/>
            </a:pPr>
            <a:r>
              <a:rPr b="1" lang="en" sz="1800">
                <a:solidFill>
                  <a:srgbClr val="FFFFFF"/>
                </a:solidFill>
              </a:rPr>
              <a:t>Nessa configuração nós devemos colocar a informação que vai ser enviada toda vez que o botão for pressionado.</a:t>
            </a:r>
            <a:endParaRPr b="1" sz="1800">
              <a:solidFill>
                <a:srgbClr val="FFFFFF"/>
              </a:solidFill>
            </a:endParaRPr>
          </a:p>
          <a:p>
            <a:pPr indent="0" lvl="0" marL="0" rtl="0" algn="l">
              <a:spcBef>
                <a:spcPts val="0"/>
              </a:spcBef>
              <a:spcAft>
                <a:spcPts val="0"/>
              </a:spcAft>
              <a:buNone/>
            </a:pPr>
            <a:r>
              <a:t/>
            </a:r>
            <a:endParaRPr b="1" sz="1800">
              <a:solidFill>
                <a:srgbClr val="FFFFFF"/>
              </a:solidFill>
            </a:endParaRPr>
          </a:p>
          <a:p>
            <a:pPr indent="0" lvl="0" marL="0" rtl="0" algn="l">
              <a:spcBef>
                <a:spcPts val="0"/>
              </a:spcBef>
              <a:spcAft>
                <a:spcPts val="0"/>
              </a:spcAft>
              <a:buNone/>
            </a:pPr>
            <a:r>
              <a:rPr b="1" lang="en" sz="1800">
                <a:solidFill>
                  <a:srgbClr val="FFFFFF"/>
                </a:solidFill>
              </a:rPr>
              <a:t>O botão </a:t>
            </a:r>
            <a:r>
              <a:rPr b="1" lang="en" sz="1800">
                <a:solidFill>
                  <a:srgbClr val="FFFFFF"/>
                </a:solidFill>
                <a:highlight>
                  <a:srgbClr val="93C47D"/>
                </a:highlight>
              </a:rPr>
              <a:t>verde</a:t>
            </a:r>
            <a:r>
              <a:rPr b="1" lang="en" sz="1800">
                <a:solidFill>
                  <a:srgbClr val="FFFFFF"/>
                </a:solidFill>
              </a:rPr>
              <a:t> </a:t>
            </a:r>
            <a:r>
              <a:rPr b="1" lang="en" sz="1800">
                <a:solidFill>
                  <a:srgbClr val="FFFFFF"/>
                </a:solidFill>
              </a:rPr>
              <a:t>ligará</a:t>
            </a:r>
            <a:r>
              <a:rPr b="1" lang="en" sz="1800">
                <a:solidFill>
                  <a:srgbClr val="FFFFFF"/>
                </a:solidFill>
              </a:rPr>
              <a:t> um </a:t>
            </a:r>
            <a:r>
              <a:rPr b="1" i="1" lang="en" sz="1800">
                <a:solidFill>
                  <a:srgbClr val="FFFFFF"/>
                </a:solidFill>
              </a:rPr>
              <a:t>led  </a:t>
            </a:r>
            <a:r>
              <a:rPr b="1" lang="en" sz="1800">
                <a:solidFill>
                  <a:srgbClr val="FFFFFF"/>
                </a:solidFill>
              </a:rPr>
              <a:t>que será conectado ao Arduino, enquanto o botão </a:t>
            </a:r>
            <a:r>
              <a:rPr b="1" lang="en" sz="1800">
                <a:solidFill>
                  <a:srgbClr val="FFFFFF"/>
                </a:solidFill>
                <a:highlight>
                  <a:srgbClr val="E06666"/>
                </a:highlight>
              </a:rPr>
              <a:t>vermelho</a:t>
            </a:r>
            <a:r>
              <a:rPr b="1" lang="en" sz="1800">
                <a:solidFill>
                  <a:srgbClr val="FFFFFF"/>
                </a:solidFill>
              </a:rPr>
              <a:t> fará a ação contrária de ligar.</a:t>
            </a:r>
            <a:endParaRPr b="1" sz="1800">
              <a:solidFill>
                <a:srgbClr val="FFFFFF"/>
              </a:solidFill>
            </a:endParaRPr>
          </a:p>
          <a:p>
            <a:pPr indent="0" lvl="0" marL="0" rtl="0" algn="l">
              <a:spcBef>
                <a:spcPts val="0"/>
              </a:spcBef>
              <a:spcAft>
                <a:spcPts val="0"/>
              </a:spcAft>
              <a:buNone/>
            </a:pPr>
            <a:r>
              <a:t/>
            </a:r>
            <a:endParaRPr b="1" sz="1800">
              <a:solidFill>
                <a:srgbClr val="FFFFFF"/>
              </a:solidFill>
            </a:endParaRPr>
          </a:p>
          <a:p>
            <a:pPr indent="0" lvl="0" marL="0" rtl="0" algn="l">
              <a:spcBef>
                <a:spcPts val="0"/>
              </a:spcBef>
              <a:spcAft>
                <a:spcPts val="0"/>
              </a:spcAft>
              <a:buNone/>
            </a:pPr>
            <a:r>
              <a:t/>
            </a:r>
            <a:endParaRPr b="1" sz="1800">
              <a:solidFill>
                <a:srgbClr val="FFFFFF"/>
              </a:solidFill>
            </a:endParaRPr>
          </a:p>
        </p:txBody>
      </p:sp>
      <p:pic>
        <p:nvPicPr>
          <p:cNvPr id="478" name="Google Shape;478;p55"/>
          <p:cNvPicPr preferRelativeResize="0"/>
          <p:nvPr/>
        </p:nvPicPr>
        <p:blipFill>
          <a:blip r:embed="rId4">
            <a:alphaModFix/>
          </a:blip>
          <a:stretch>
            <a:fillRect/>
          </a:stretch>
        </p:blipFill>
        <p:spPr>
          <a:xfrm>
            <a:off x="6121825" y="541425"/>
            <a:ext cx="1828075" cy="40605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56"/>
          <p:cNvSpPr/>
          <p:nvPr/>
        </p:nvSpPr>
        <p:spPr>
          <a:xfrm>
            <a:off x="-48250" y="0"/>
            <a:ext cx="9144000" cy="5143500"/>
          </a:xfrm>
          <a:prstGeom prst="rect">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4" name="Google Shape;484;p56"/>
          <p:cNvPicPr preferRelativeResize="0"/>
          <p:nvPr/>
        </p:nvPicPr>
        <p:blipFill>
          <a:blip r:embed="rId3">
            <a:alphaModFix/>
          </a:blip>
          <a:stretch>
            <a:fillRect/>
          </a:stretch>
        </p:blipFill>
        <p:spPr>
          <a:xfrm>
            <a:off x="1007352" y="541425"/>
            <a:ext cx="1828075" cy="4060652"/>
          </a:xfrm>
          <a:prstGeom prst="rect">
            <a:avLst/>
          </a:prstGeom>
          <a:noFill/>
          <a:ln>
            <a:noFill/>
          </a:ln>
        </p:spPr>
      </p:pic>
      <p:pic>
        <p:nvPicPr>
          <p:cNvPr id="485" name="Google Shape;485;p56"/>
          <p:cNvPicPr preferRelativeResize="0"/>
          <p:nvPr/>
        </p:nvPicPr>
        <p:blipFill>
          <a:blip r:embed="rId4">
            <a:alphaModFix/>
          </a:blip>
          <a:stretch>
            <a:fillRect/>
          </a:stretch>
        </p:blipFill>
        <p:spPr>
          <a:xfrm>
            <a:off x="1007351" y="541425"/>
            <a:ext cx="1828075" cy="4060662"/>
          </a:xfrm>
          <a:prstGeom prst="rect">
            <a:avLst/>
          </a:prstGeom>
          <a:noFill/>
          <a:ln>
            <a:noFill/>
          </a:ln>
        </p:spPr>
      </p:pic>
      <p:pic>
        <p:nvPicPr>
          <p:cNvPr id="486" name="Google Shape;486;p56"/>
          <p:cNvPicPr preferRelativeResize="0"/>
          <p:nvPr/>
        </p:nvPicPr>
        <p:blipFill>
          <a:blip r:embed="rId5">
            <a:alphaModFix/>
          </a:blip>
          <a:stretch>
            <a:fillRect/>
          </a:stretch>
        </p:blipFill>
        <p:spPr>
          <a:xfrm>
            <a:off x="1007350" y="541425"/>
            <a:ext cx="1828075" cy="4060631"/>
          </a:xfrm>
          <a:prstGeom prst="rect">
            <a:avLst/>
          </a:prstGeom>
          <a:noFill/>
          <a:ln>
            <a:noFill/>
          </a:ln>
        </p:spPr>
      </p:pic>
      <p:pic>
        <p:nvPicPr>
          <p:cNvPr id="487" name="Google Shape;487;p56"/>
          <p:cNvPicPr preferRelativeResize="0"/>
          <p:nvPr/>
        </p:nvPicPr>
        <p:blipFill>
          <a:blip r:embed="rId4">
            <a:alphaModFix/>
          </a:blip>
          <a:stretch>
            <a:fillRect/>
          </a:stretch>
        </p:blipFill>
        <p:spPr>
          <a:xfrm>
            <a:off x="3054726" y="541412"/>
            <a:ext cx="1828075" cy="4060662"/>
          </a:xfrm>
          <a:prstGeom prst="rect">
            <a:avLst/>
          </a:prstGeom>
          <a:noFill/>
          <a:ln>
            <a:noFill/>
          </a:ln>
        </p:spPr>
      </p:pic>
      <p:sp>
        <p:nvSpPr>
          <p:cNvPr id="488" name="Google Shape;488;p56"/>
          <p:cNvSpPr/>
          <p:nvPr/>
        </p:nvSpPr>
        <p:spPr>
          <a:xfrm>
            <a:off x="2426751" y="3944627"/>
            <a:ext cx="540997" cy="580137"/>
          </a:xfrm>
          <a:custGeom>
            <a:rect b="b" l="l" r="r" t="t"/>
            <a:pathLst>
              <a:path extrusionOk="0" h="52513" w="51450">
                <a:moveTo>
                  <a:pt x="10045" y="46718"/>
                </a:moveTo>
                <a:cubicBezTo>
                  <a:pt x="16297" y="50392"/>
                  <a:pt x="31058" y="54582"/>
                  <a:pt x="37890" y="51359"/>
                </a:cubicBezTo>
                <a:cubicBezTo>
                  <a:pt x="44722" y="48136"/>
                  <a:pt x="49814" y="34859"/>
                  <a:pt x="51039" y="27382"/>
                </a:cubicBezTo>
                <a:cubicBezTo>
                  <a:pt x="52264" y="19905"/>
                  <a:pt x="50266" y="10817"/>
                  <a:pt x="45238" y="6498"/>
                </a:cubicBezTo>
                <a:cubicBezTo>
                  <a:pt x="40211" y="2180"/>
                  <a:pt x="28351" y="-2332"/>
                  <a:pt x="20874" y="1471"/>
                </a:cubicBezTo>
                <a:cubicBezTo>
                  <a:pt x="13397" y="5274"/>
                  <a:pt x="2182" y="21774"/>
                  <a:pt x="377" y="29315"/>
                </a:cubicBezTo>
                <a:cubicBezTo>
                  <a:pt x="-1428" y="36856"/>
                  <a:pt x="3793" y="43044"/>
                  <a:pt x="10045" y="46718"/>
                </a:cubicBezTo>
                <a:close/>
              </a:path>
            </a:pathLst>
          </a:custGeom>
          <a:noFill/>
          <a:ln cap="flat" cmpd="sng" w="76200">
            <a:solidFill>
              <a:srgbClr val="FF0000"/>
            </a:solidFill>
            <a:prstDash val="solid"/>
            <a:round/>
            <a:headEnd len="med" w="med" type="none"/>
            <a:tailEnd len="med" w="med" type="none"/>
          </a:ln>
        </p:spPr>
      </p:sp>
      <p:sp>
        <p:nvSpPr>
          <p:cNvPr id="489" name="Google Shape;489;p56"/>
          <p:cNvSpPr txBox="1"/>
          <p:nvPr/>
        </p:nvSpPr>
        <p:spPr>
          <a:xfrm>
            <a:off x="5102100" y="499625"/>
            <a:ext cx="3557700" cy="8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Após digitar a informação a ser enviada clique no botão “Done” ou “OK” ou então o </a:t>
            </a:r>
            <a:r>
              <a:rPr b="1" lang="en" sz="1800">
                <a:solidFill>
                  <a:srgbClr val="FFFFFF"/>
                </a:solidFill>
              </a:rPr>
              <a:t>símbolo</a:t>
            </a:r>
            <a:r>
              <a:rPr b="1" lang="en" sz="1800">
                <a:solidFill>
                  <a:srgbClr val="FFFFFF"/>
                </a:solidFill>
              </a:rPr>
              <a:t> de positivo, geralmente indicado por um </a:t>
            </a:r>
            <a:r>
              <a:rPr b="1" lang="en" sz="1800" u="sng">
                <a:solidFill>
                  <a:srgbClr val="FFFFFF"/>
                </a:solidFill>
              </a:rPr>
              <a:t>V </a:t>
            </a:r>
            <a:r>
              <a:rPr b="1" lang="en" sz="1800">
                <a:solidFill>
                  <a:srgbClr val="FFFFFF"/>
                </a:solidFill>
              </a:rPr>
              <a:t>meio tortinho.</a:t>
            </a:r>
            <a:endParaRPr b="1" sz="1800">
              <a:solidFill>
                <a:srgbClr val="FFFFFF"/>
              </a:solidFill>
            </a:endParaRPr>
          </a:p>
          <a:p>
            <a:pPr indent="0" lvl="0" marL="0" rtl="0" algn="l">
              <a:spcBef>
                <a:spcPts val="0"/>
              </a:spcBef>
              <a:spcAft>
                <a:spcPts val="0"/>
              </a:spcAft>
              <a:buNone/>
            </a:pPr>
            <a:r>
              <a:t/>
            </a:r>
            <a:endParaRPr b="1" sz="1800">
              <a:solidFill>
                <a:srgbClr val="FFFFFF"/>
              </a:solidFill>
            </a:endParaRPr>
          </a:p>
          <a:p>
            <a:pPr indent="0" lvl="0" marL="0" rtl="0" algn="l">
              <a:spcBef>
                <a:spcPts val="0"/>
              </a:spcBef>
              <a:spcAft>
                <a:spcPts val="0"/>
              </a:spcAft>
              <a:buNone/>
            </a:pPr>
            <a:r>
              <a:t/>
            </a:r>
            <a:endParaRPr b="1" sz="1800">
              <a:solidFill>
                <a:srgbClr val="FFFFFF"/>
              </a:solidFill>
            </a:endParaRPr>
          </a:p>
          <a:p>
            <a:pPr indent="0" lvl="0" marL="0" rtl="0" algn="l">
              <a:spcBef>
                <a:spcPts val="0"/>
              </a:spcBef>
              <a:spcAft>
                <a:spcPts val="0"/>
              </a:spcAft>
              <a:buNone/>
            </a:pPr>
            <a:r>
              <a:rPr b="1" lang="en" sz="1800">
                <a:solidFill>
                  <a:srgbClr val="FFFFFF"/>
                </a:solidFill>
              </a:rPr>
              <a:t>Botões configurados, </a:t>
            </a:r>
            <a:r>
              <a:rPr b="1" lang="en" sz="1800">
                <a:solidFill>
                  <a:srgbClr val="FFFFFF"/>
                </a:solidFill>
                <a:highlight>
                  <a:srgbClr val="6FA8DC"/>
                </a:highlight>
              </a:rPr>
              <a:t>retone para a tela de interação</a:t>
            </a:r>
            <a:r>
              <a:rPr b="1" lang="en" sz="1800">
                <a:solidFill>
                  <a:srgbClr val="FFFFFF"/>
                </a:solidFill>
              </a:rPr>
              <a:t> e faça proveito da sua programação.</a:t>
            </a:r>
            <a:endParaRPr b="1" sz="1800">
              <a:solidFill>
                <a:srgbClr val="FFFFFF"/>
              </a:solidFill>
            </a:endParaRPr>
          </a:p>
        </p:txBody>
      </p:sp>
      <p:sp>
        <p:nvSpPr>
          <p:cNvPr id="490" name="Google Shape;490;p56"/>
          <p:cNvSpPr/>
          <p:nvPr/>
        </p:nvSpPr>
        <p:spPr>
          <a:xfrm>
            <a:off x="2887951" y="541427"/>
            <a:ext cx="540997" cy="580137"/>
          </a:xfrm>
          <a:custGeom>
            <a:rect b="b" l="l" r="r" t="t"/>
            <a:pathLst>
              <a:path extrusionOk="0" h="52513" w="51450">
                <a:moveTo>
                  <a:pt x="10045" y="46718"/>
                </a:moveTo>
                <a:cubicBezTo>
                  <a:pt x="16297" y="50392"/>
                  <a:pt x="31058" y="54582"/>
                  <a:pt x="37890" y="51359"/>
                </a:cubicBezTo>
                <a:cubicBezTo>
                  <a:pt x="44722" y="48136"/>
                  <a:pt x="49814" y="34859"/>
                  <a:pt x="51039" y="27382"/>
                </a:cubicBezTo>
                <a:cubicBezTo>
                  <a:pt x="52264" y="19905"/>
                  <a:pt x="50266" y="10817"/>
                  <a:pt x="45238" y="6498"/>
                </a:cubicBezTo>
                <a:cubicBezTo>
                  <a:pt x="40211" y="2180"/>
                  <a:pt x="28351" y="-2332"/>
                  <a:pt x="20874" y="1471"/>
                </a:cubicBezTo>
                <a:cubicBezTo>
                  <a:pt x="13397" y="5274"/>
                  <a:pt x="2182" y="21774"/>
                  <a:pt x="377" y="29315"/>
                </a:cubicBezTo>
                <a:cubicBezTo>
                  <a:pt x="-1428" y="36856"/>
                  <a:pt x="3793" y="43044"/>
                  <a:pt x="10045" y="46718"/>
                </a:cubicBezTo>
                <a:close/>
              </a:path>
            </a:pathLst>
          </a:custGeom>
          <a:noFill/>
          <a:ln cap="flat" cmpd="sng" w="76200">
            <a:solidFill>
              <a:srgbClr val="6FA8DC"/>
            </a:solidFill>
            <a:prstDash val="solid"/>
            <a:round/>
            <a:headEnd len="med" w="med" type="none"/>
            <a:tailEnd len="med" w="med" type="none"/>
          </a:ln>
        </p:spPr>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Google Shape;495;p57"/>
          <p:cNvSpPr/>
          <p:nvPr/>
        </p:nvSpPr>
        <p:spPr>
          <a:xfrm>
            <a:off x="0" y="0"/>
            <a:ext cx="9144000" cy="5143500"/>
          </a:xfrm>
          <a:prstGeom prst="rect">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6" name="Google Shape;496;p57"/>
          <p:cNvPicPr preferRelativeResize="0"/>
          <p:nvPr/>
        </p:nvPicPr>
        <p:blipFill>
          <a:blip r:embed="rId3">
            <a:alphaModFix/>
          </a:blip>
          <a:stretch>
            <a:fillRect/>
          </a:stretch>
        </p:blipFill>
        <p:spPr>
          <a:xfrm>
            <a:off x="6162077" y="541412"/>
            <a:ext cx="1828075" cy="4060677"/>
          </a:xfrm>
          <a:prstGeom prst="rect">
            <a:avLst/>
          </a:prstGeom>
          <a:noFill/>
          <a:ln>
            <a:noFill/>
          </a:ln>
        </p:spPr>
      </p:pic>
      <p:pic>
        <p:nvPicPr>
          <p:cNvPr id="497" name="Google Shape;497;p57"/>
          <p:cNvPicPr preferRelativeResize="0"/>
          <p:nvPr/>
        </p:nvPicPr>
        <p:blipFill>
          <a:blip r:embed="rId4">
            <a:alphaModFix/>
          </a:blip>
          <a:stretch>
            <a:fillRect/>
          </a:stretch>
        </p:blipFill>
        <p:spPr>
          <a:xfrm>
            <a:off x="3931325" y="541463"/>
            <a:ext cx="1828075" cy="4060564"/>
          </a:xfrm>
          <a:prstGeom prst="rect">
            <a:avLst/>
          </a:prstGeom>
          <a:noFill/>
          <a:ln>
            <a:noFill/>
          </a:ln>
        </p:spPr>
      </p:pic>
      <p:sp>
        <p:nvSpPr>
          <p:cNvPr id="498" name="Google Shape;498;p57"/>
          <p:cNvSpPr txBox="1"/>
          <p:nvPr/>
        </p:nvSpPr>
        <p:spPr>
          <a:xfrm>
            <a:off x="219650" y="860150"/>
            <a:ext cx="3557700" cy="8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Toda vez que o botão de cor vermelha for pressionado o Arduino recebe a informação “B”.</a:t>
            </a:r>
            <a:endParaRPr b="1" sz="1800">
              <a:solidFill>
                <a:srgbClr val="FFFFFF"/>
              </a:solidFill>
            </a:endParaRPr>
          </a:p>
          <a:p>
            <a:pPr indent="0" lvl="0" marL="0" rtl="0" algn="l">
              <a:spcBef>
                <a:spcPts val="0"/>
              </a:spcBef>
              <a:spcAft>
                <a:spcPts val="0"/>
              </a:spcAft>
              <a:buNone/>
            </a:pPr>
            <a:r>
              <a:t/>
            </a:r>
            <a:endParaRPr b="1" sz="1800">
              <a:solidFill>
                <a:srgbClr val="FFFFFF"/>
              </a:solidFill>
            </a:endParaRPr>
          </a:p>
          <a:p>
            <a:pPr indent="0" lvl="0" marL="0" rtl="0" algn="l">
              <a:spcBef>
                <a:spcPts val="0"/>
              </a:spcBef>
              <a:spcAft>
                <a:spcPts val="0"/>
              </a:spcAft>
              <a:buNone/>
            </a:pPr>
            <a:r>
              <a:rPr b="1" lang="en" sz="1800">
                <a:solidFill>
                  <a:srgbClr val="FFFFFF"/>
                </a:solidFill>
              </a:rPr>
              <a:t>Sempre que o botão verde for pressionado o Arduino recebe a informação “A”.</a:t>
            </a:r>
            <a:endParaRPr b="1" sz="1800">
              <a:solidFill>
                <a:srgbClr val="FFFFFF"/>
              </a:solidFill>
            </a:endParaRPr>
          </a:p>
          <a:p>
            <a:pPr indent="0" lvl="0" marL="0" rtl="0" algn="l">
              <a:spcBef>
                <a:spcPts val="0"/>
              </a:spcBef>
              <a:spcAft>
                <a:spcPts val="0"/>
              </a:spcAft>
              <a:buNone/>
            </a:pPr>
            <a:r>
              <a:t/>
            </a:r>
            <a:endParaRPr b="1" sz="1800">
              <a:solidFill>
                <a:srgbClr val="FFFFFF"/>
              </a:solidFill>
            </a:endParaRPr>
          </a:p>
          <a:p>
            <a:pPr indent="0" lvl="0" marL="0" rtl="0" algn="l">
              <a:spcBef>
                <a:spcPts val="0"/>
              </a:spcBef>
              <a:spcAft>
                <a:spcPts val="0"/>
              </a:spcAft>
              <a:buNone/>
            </a:pPr>
            <a:r>
              <a:t/>
            </a:r>
            <a:endParaRPr b="1" sz="1800">
              <a:solidFill>
                <a:srgbClr val="FFFFFF"/>
              </a:solidFill>
            </a:endParaRPr>
          </a:p>
          <a:p>
            <a:pPr indent="0" lvl="0" marL="0" rtl="0" algn="l">
              <a:spcBef>
                <a:spcPts val="0"/>
              </a:spcBef>
              <a:spcAft>
                <a:spcPts val="0"/>
              </a:spcAft>
              <a:buNone/>
            </a:pPr>
            <a:r>
              <a:rPr b="1" lang="en" sz="1800">
                <a:solidFill>
                  <a:srgbClr val="FFFFFF"/>
                </a:solidFill>
              </a:rPr>
              <a:t>A interpretação no </a:t>
            </a:r>
            <a:r>
              <a:rPr b="1" i="1" lang="en" sz="1800">
                <a:solidFill>
                  <a:srgbClr val="FFFFFF"/>
                </a:solidFill>
              </a:rPr>
              <a:t>Sketch</a:t>
            </a:r>
            <a:r>
              <a:rPr b="1" lang="en" sz="1800">
                <a:solidFill>
                  <a:srgbClr val="FFFFFF"/>
                </a:solidFill>
              </a:rPr>
              <a:t> fica por conta do programador.</a:t>
            </a:r>
            <a:endParaRPr b="1" sz="1800">
              <a:solidFill>
                <a:srgbClr val="FFFFFF"/>
              </a:solidFill>
            </a:endParaRPr>
          </a:p>
          <a:p>
            <a:pPr indent="0" lvl="0" marL="0" rtl="0" algn="l">
              <a:spcBef>
                <a:spcPts val="0"/>
              </a:spcBef>
              <a:spcAft>
                <a:spcPts val="0"/>
              </a:spcAft>
              <a:buNone/>
            </a:pPr>
            <a:r>
              <a:t/>
            </a:r>
            <a:endParaRPr b="1" sz="1800">
              <a:solidFill>
                <a:srgbClr val="FFFFFF"/>
              </a:solidFill>
            </a:endParaRPr>
          </a:p>
          <a:p>
            <a:pPr indent="0" lvl="0" marL="0" rtl="0" algn="l">
              <a:spcBef>
                <a:spcPts val="0"/>
              </a:spcBef>
              <a:spcAft>
                <a:spcPts val="0"/>
              </a:spcAft>
              <a:buNone/>
            </a:pPr>
            <a:r>
              <a:t/>
            </a:r>
            <a:endParaRPr b="1" sz="1800">
              <a:solidFill>
                <a:srgbClr val="FFFFFF"/>
              </a:solidFill>
            </a:endParaRPr>
          </a:p>
          <a:p>
            <a:pPr indent="0" lvl="0" marL="0" rtl="0" algn="l">
              <a:spcBef>
                <a:spcPts val="0"/>
              </a:spcBef>
              <a:spcAft>
                <a:spcPts val="0"/>
              </a:spcAft>
              <a:buNone/>
            </a:pPr>
            <a:r>
              <a:t/>
            </a:r>
            <a:endParaRPr b="1" sz="1800">
              <a:solidFill>
                <a:srgbClr val="FFFFFF"/>
              </a:solidFill>
            </a:endParaRPr>
          </a:p>
          <a:p>
            <a:pPr indent="0" lvl="0" marL="0" rtl="0" algn="l">
              <a:spcBef>
                <a:spcPts val="0"/>
              </a:spcBef>
              <a:spcAft>
                <a:spcPts val="0"/>
              </a:spcAft>
              <a:buNone/>
            </a:pPr>
            <a:r>
              <a:t/>
            </a:r>
            <a:endParaRPr b="1" sz="18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Google Shape;503;p58"/>
          <p:cNvSpPr/>
          <p:nvPr/>
        </p:nvSpPr>
        <p:spPr>
          <a:xfrm>
            <a:off x="0" y="0"/>
            <a:ext cx="9144000" cy="51435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pic>
        <p:nvPicPr>
          <p:cNvPr id="504" name="Google Shape;504;p58"/>
          <p:cNvPicPr preferRelativeResize="0"/>
          <p:nvPr/>
        </p:nvPicPr>
        <p:blipFill>
          <a:blip r:embed="rId3">
            <a:alphaModFix/>
          </a:blip>
          <a:stretch>
            <a:fillRect/>
          </a:stretch>
        </p:blipFill>
        <p:spPr>
          <a:xfrm>
            <a:off x="1000125" y="317100"/>
            <a:ext cx="7143750" cy="2381250"/>
          </a:xfrm>
          <a:prstGeom prst="rect">
            <a:avLst/>
          </a:prstGeom>
          <a:noFill/>
          <a:ln cap="flat" cmpd="sng" w="114300">
            <a:solidFill>
              <a:srgbClr val="FFFFFF"/>
            </a:solidFill>
            <a:prstDash val="solid"/>
            <a:round/>
            <a:headEnd len="sm" w="sm" type="none"/>
            <a:tailEnd len="sm" w="sm" type="none"/>
          </a:ln>
        </p:spPr>
      </p:pic>
      <p:sp>
        <p:nvSpPr>
          <p:cNvPr id="505" name="Google Shape;505;p58"/>
          <p:cNvSpPr txBox="1"/>
          <p:nvPr/>
        </p:nvSpPr>
        <p:spPr>
          <a:xfrm>
            <a:off x="0" y="3126650"/>
            <a:ext cx="9144000" cy="162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rPr>
              <a:t>Conquista desbloqueada: </a:t>
            </a:r>
            <a:endParaRPr b="1" sz="1800">
              <a:solidFill>
                <a:schemeClr val="accent1"/>
              </a:solidFill>
            </a:endParaRPr>
          </a:p>
          <a:p>
            <a:pPr indent="0" lvl="0" marL="0" rtl="0" algn="l">
              <a:spcBef>
                <a:spcPts val="0"/>
              </a:spcBef>
              <a:spcAft>
                <a:spcPts val="0"/>
              </a:spcAft>
              <a:buNone/>
            </a:pPr>
            <a:r>
              <a:t/>
            </a:r>
            <a:endParaRPr b="1" sz="3000">
              <a:solidFill>
                <a:schemeClr val="accent1"/>
              </a:solidFill>
            </a:endParaRPr>
          </a:p>
          <a:p>
            <a:pPr indent="0" lvl="0" marL="0" rtl="0" algn="ctr">
              <a:spcBef>
                <a:spcPts val="0"/>
              </a:spcBef>
              <a:spcAft>
                <a:spcPts val="0"/>
              </a:spcAft>
              <a:buNone/>
            </a:pPr>
            <a:r>
              <a:rPr b="1" lang="en" sz="3600">
                <a:solidFill>
                  <a:schemeClr val="accent1"/>
                </a:solidFill>
              </a:rPr>
              <a:t>Controle sem fio</a:t>
            </a:r>
            <a:endParaRPr b="1" sz="3600">
              <a:solidFill>
                <a:schemeClr val="accen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Google Shape;510;p59"/>
          <p:cNvSpPr/>
          <p:nvPr/>
        </p:nvSpPr>
        <p:spPr>
          <a:xfrm>
            <a:off x="0" y="0"/>
            <a:ext cx="9144000" cy="51435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11" name="Google Shape;511;p59"/>
          <p:cNvSpPr/>
          <p:nvPr/>
        </p:nvSpPr>
        <p:spPr>
          <a:xfrm>
            <a:off x="0" y="239650"/>
            <a:ext cx="9144000" cy="887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2" name="Google Shape;512;p59"/>
          <p:cNvPicPr preferRelativeResize="0"/>
          <p:nvPr/>
        </p:nvPicPr>
        <p:blipFill rotWithShape="1">
          <a:blip r:embed="rId3">
            <a:alphaModFix/>
          </a:blip>
          <a:srcRect b="16996" l="0" r="1283" t="17481"/>
          <a:stretch/>
        </p:blipFill>
        <p:spPr>
          <a:xfrm>
            <a:off x="7938850" y="283251"/>
            <a:ext cx="1205150" cy="799876"/>
          </a:xfrm>
          <a:prstGeom prst="rect">
            <a:avLst/>
          </a:prstGeom>
          <a:noFill/>
          <a:ln cap="flat" cmpd="sng" w="9525">
            <a:solidFill>
              <a:srgbClr val="FFFFFF"/>
            </a:solidFill>
            <a:prstDash val="solid"/>
            <a:round/>
            <a:headEnd len="sm" w="sm" type="none"/>
            <a:tailEnd len="sm" w="sm" type="none"/>
          </a:ln>
        </p:spPr>
      </p:pic>
      <p:sp>
        <p:nvSpPr>
          <p:cNvPr id="513" name="Google Shape;513;p59"/>
          <p:cNvSpPr/>
          <p:nvPr/>
        </p:nvSpPr>
        <p:spPr>
          <a:xfrm rot="-3363375">
            <a:off x="6851080" y="686752"/>
            <a:ext cx="1766543" cy="207764"/>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59"/>
          <p:cNvSpPr txBox="1"/>
          <p:nvPr/>
        </p:nvSpPr>
        <p:spPr>
          <a:xfrm>
            <a:off x="677775" y="355438"/>
            <a:ext cx="6216900" cy="6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3400">
                <a:solidFill>
                  <a:srgbClr val="073763"/>
                </a:solidFill>
              </a:rPr>
              <a:t>Conclusão</a:t>
            </a:r>
            <a:endParaRPr b="1" i="1" sz="3400">
              <a:solidFill>
                <a:srgbClr val="073763"/>
              </a:solidFill>
            </a:endParaRPr>
          </a:p>
        </p:txBody>
      </p:sp>
      <p:sp>
        <p:nvSpPr>
          <p:cNvPr id="515" name="Google Shape;515;p59"/>
          <p:cNvSpPr txBox="1"/>
          <p:nvPr/>
        </p:nvSpPr>
        <p:spPr>
          <a:xfrm>
            <a:off x="569350" y="1418575"/>
            <a:ext cx="8154300" cy="29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Agora com os três pilares principais entendidos a criação das aplicações são ilimitadas.</a:t>
            </a:r>
            <a:endParaRPr b="1">
              <a:solidFill>
                <a:srgbClr val="FFFFFF"/>
              </a:solidFill>
            </a:endParaRPr>
          </a:p>
          <a:p>
            <a:pPr indent="0" lvl="0" marL="0" rtl="0" algn="l">
              <a:spcBef>
                <a:spcPts val="0"/>
              </a:spcBef>
              <a:spcAft>
                <a:spcPts val="0"/>
              </a:spcAft>
              <a:buNone/>
            </a:pPr>
            <a:r>
              <a:t/>
            </a:r>
            <a:endParaRPr b="1">
              <a:solidFill>
                <a:srgbClr val="FFFFFF"/>
              </a:solidFill>
            </a:endParaRPr>
          </a:p>
          <a:p>
            <a:pPr indent="0" lvl="0" marL="0" rtl="0" algn="l">
              <a:spcBef>
                <a:spcPts val="0"/>
              </a:spcBef>
              <a:spcAft>
                <a:spcPts val="0"/>
              </a:spcAft>
              <a:buNone/>
            </a:pPr>
            <a:r>
              <a:rPr b="1" lang="en">
                <a:solidFill>
                  <a:srgbClr val="FFFFFF"/>
                </a:solidFill>
              </a:rPr>
              <a:t>O </a:t>
            </a:r>
            <a:r>
              <a:rPr b="1" i="1" lang="en">
                <a:solidFill>
                  <a:srgbClr val="FFFFFF"/>
                </a:solidFill>
              </a:rPr>
              <a:t>Bluetooth </a:t>
            </a:r>
            <a:r>
              <a:rPr b="1" lang="en">
                <a:solidFill>
                  <a:srgbClr val="FFFFFF"/>
                </a:solidFill>
              </a:rPr>
              <a:t>é uma maneira segura e muito útil de comunicar dois dispositivos de forma totalmente sem fio, com a programação fonte em mãos pode ser feita </a:t>
            </a:r>
            <a:r>
              <a:rPr b="1" lang="en">
                <a:solidFill>
                  <a:srgbClr val="FFFFFF"/>
                </a:solidFill>
              </a:rPr>
              <a:t>inúmeras</a:t>
            </a:r>
            <a:r>
              <a:rPr b="1" lang="en">
                <a:solidFill>
                  <a:srgbClr val="FFFFFF"/>
                </a:solidFill>
              </a:rPr>
              <a:t> interpretações e acionamentos.</a:t>
            </a:r>
            <a:endParaRPr b="1">
              <a:solidFill>
                <a:srgbClr val="FFFFFF"/>
              </a:solidFill>
            </a:endParaRPr>
          </a:p>
          <a:p>
            <a:pPr indent="0" lvl="0" marL="0" rtl="0" algn="l">
              <a:spcBef>
                <a:spcPts val="0"/>
              </a:spcBef>
              <a:spcAft>
                <a:spcPts val="0"/>
              </a:spcAft>
              <a:buNone/>
            </a:pPr>
            <a:r>
              <a:t/>
            </a:r>
            <a:endParaRPr b="1">
              <a:solidFill>
                <a:srgbClr val="FFFFFF"/>
              </a:solidFill>
            </a:endParaRPr>
          </a:p>
          <a:p>
            <a:pPr indent="0" lvl="0" marL="0" rtl="0" algn="l">
              <a:spcBef>
                <a:spcPts val="0"/>
              </a:spcBef>
              <a:spcAft>
                <a:spcPts val="0"/>
              </a:spcAft>
              <a:buNone/>
            </a:pPr>
            <a:r>
              <a:rPr b="1" lang="en">
                <a:solidFill>
                  <a:srgbClr val="FFFFFF"/>
                </a:solidFill>
              </a:rPr>
              <a:t>Embora existam tecnologias de comunicação melhores e mais potentes, essa apresentada para vocês com esse exemplo é de longe a mais descomplicada, ainda mais para quem está começando. Encare o bluetooth como a primeira fase, existem muitas outras que ainda serão temas de nossas aulas, vídeos e </a:t>
            </a:r>
            <a:r>
              <a:rPr b="1" i="1" lang="en">
                <a:solidFill>
                  <a:srgbClr val="FFFFFF"/>
                </a:solidFill>
              </a:rPr>
              <a:t>E-book’s.</a:t>
            </a:r>
            <a:endParaRPr b="1" i="1">
              <a:solidFill>
                <a:srgbClr val="FFFFFF"/>
              </a:solidFill>
            </a:endParaRPr>
          </a:p>
          <a:p>
            <a:pPr indent="0" lvl="0" marL="0" rtl="0" algn="l">
              <a:spcBef>
                <a:spcPts val="0"/>
              </a:spcBef>
              <a:spcAft>
                <a:spcPts val="0"/>
              </a:spcAft>
              <a:buNone/>
            </a:pPr>
            <a:r>
              <a:t/>
            </a:r>
            <a:endParaRPr b="1" i="1">
              <a:solidFill>
                <a:srgbClr val="FFFFFF"/>
              </a:solidFill>
            </a:endParaRPr>
          </a:p>
          <a:p>
            <a:pPr indent="0" lvl="0" marL="0" rtl="0" algn="l">
              <a:spcBef>
                <a:spcPts val="0"/>
              </a:spcBef>
              <a:spcAft>
                <a:spcPts val="0"/>
              </a:spcAft>
              <a:buNone/>
            </a:pPr>
            <a:r>
              <a:t/>
            </a:r>
            <a:endParaRPr b="1" i="1">
              <a:solidFill>
                <a:srgbClr val="FFFFFF"/>
              </a:solidFill>
            </a:endParaRPr>
          </a:p>
          <a:p>
            <a:pPr indent="0" lvl="0" marL="0" rtl="0" algn="l">
              <a:spcBef>
                <a:spcPts val="0"/>
              </a:spcBef>
              <a:spcAft>
                <a:spcPts val="0"/>
              </a:spcAft>
              <a:buNone/>
            </a:pPr>
            <a:r>
              <a:rPr b="1" lang="en">
                <a:solidFill>
                  <a:srgbClr val="FFFFFF"/>
                </a:solidFill>
              </a:rPr>
              <a:t>A </a:t>
            </a:r>
            <a:r>
              <a:rPr b="1" lang="en" u="sng">
                <a:solidFill>
                  <a:srgbClr val="FFFFFF"/>
                </a:solidFill>
              </a:rPr>
              <a:t>ARDUINO E AUTOMAÇÃO</a:t>
            </a:r>
            <a:r>
              <a:rPr b="1" lang="en">
                <a:solidFill>
                  <a:srgbClr val="FFFFFF"/>
                </a:solidFill>
              </a:rPr>
              <a:t> está aqui para isso, ensinar sem complicação. Até breve Maker!</a:t>
            </a:r>
            <a:endParaRPr b="1">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60"/>
          <p:cNvSpPr/>
          <p:nvPr/>
        </p:nvSpPr>
        <p:spPr>
          <a:xfrm>
            <a:off x="0" y="0"/>
            <a:ext cx="9144000" cy="51435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21" name="Google Shape;521;p60"/>
          <p:cNvSpPr/>
          <p:nvPr/>
        </p:nvSpPr>
        <p:spPr>
          <a:xfrm>
            <a:off x="0" y="239650"/>
            <a:ext cx="9144000" cy="887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2" name="Google Shape;522;p60"/>
          <p:cNvPicPr preferRelativeResize="0"/>
          <p:nvPr/>
        </p:nvPicPr>
        <p:blipFill rotWithShape="1">
          <a:blip r:embed="rId3">
            <a:alphaModFix/>
          </a:blip>
          <a:srcRect b="16996" l="0" r="1283" t="17481"/>
          <a:stretch/>
        </p:blipFill>
        <p:spPr>
          <a:xfrm>
            <a:off x="7938850" y="283251"/>
            <a:ext cx="1205150" cy="799876"/>
          </a:xfrm>
          <a:prstGeom prst="rect">
            <a:avLst/>
          </a:prstGeom>
          <a:noFill/>
          <a:ln cap="flat" cmpd="sng" w="9525">
            <a:solidFill>
              <a:srgbClr val="FFFFFF"/>
            </a:solidFill>
            <a:prstDash val="solid"/>
            <a:round/>
            <a:headEnd len="sm" w="sm" type="none"/>
            <a:tailEnd len="sm" w="sm" type="none"/>
          </a:ln>
        </p:spPr>
      </p:pic>
      <p:sp>
        <p:nvSpPr>
          <p:cNvPr id="523" name="Google Shape;523;p60"/>
          <p:cNvSpPr/>
          <p:nvPr/>
        </p:nvSpPr>
        <p:spPr>
          <a:xfrm rot="-3363375">
            <a:off x="6851080" y="686752"/>
            <a:ext cx="1766543" cy="207764"/>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60"/>
          <p:cNvSpPr txBox="1"/>
          <p:nvPr/>
        </p:nvSpPr>
        <p:spPr>
          <a:xfrm>
            <a:off x="135350" y="355438"/>
            <a:ext cx="7531500" cy="6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3400">
                <a:solidFill>
                  <a:srgbClr val="073763"/>
                </a:solidFill>
              </a:rPr>
              <a:t>Siga nos em nossas redes sociais</a:t>
            </a:r>
            <a:endParaRPr b="1" i="1" sz="3400">
              <a:solidFill>
                <a:srgbClr val="073763"/>
              </a:solidFill>
            </a:endParaRPr>
          </a:p>
        </p:txBody>
      </p:sp>
      <p:pic>
        <p:nvPicPr>
          <p:cNvPr id="525" name="Google Shape;525;p60"/>
          <p:cNvPicPr preferRelativeResize="0"/>
          <p:nvPr/>
        </p:nvPicPr>
        <p:blipFill>
          <a:blip r:embed="rId4">
            <a:alphaModFix/>
          </a:blip>
          <a:stretch>
            <a:fillRect/>
          </a:stretch>
        </p:blipFill>
        <p:spPr>
          <a:xfrm>
            <a:off x="264000" y="1502800"/>
            <a:ext cx="645850" cy="645850"/>
          </a:xfrm>
          <a:prstGeom prst="rect">
            <a:avLst/>
          </a:prstGeom>
          <a:noFill/>
          <a:ln cap="flat" cmpd="sng" w="9525">
            <a:solidFill>
              <a:srgbClr val="0097A7"/>
            </a:solidFill>
            <a:prstDash val="solid"/>
            <a:round/>
            <a:headEnd len="sm" w="sm" type="none"/>
            <a:tailEnd len="sm" w="sm" type="none"/>
          </a:ln>
        </p:spPr>
      </p:pic>
      <p:sp>
        <p:nvSpPr>
          <p:cNvPr id="526" name="Google Shape;526;p60"/>
          <p:cNvSpPr txBox="1"/>
          <p:nvPr/>
        </p:nvSpPr>
        <p:spPr>
          <a:xfrm>
            <a:off x="2513800" y="1566725"/>
            <a:ext cx="5249700" cy="2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rgbClr val="FFFFFF"/>
                </a:solidFill>
                <a:hlinkClick r:id="rId5"/>
              </a:rPr>
              <a:t>https://www.facebook.com/groups/arduinoeautomacao/</a:t>
            </a:r>
            <a:endParaRPr b="1">
              <a:solidFill>
                <a:srgbClr val="FFFFFF"/>
              </a:solidFill>
            </a:endParaRPr>
          </a:p>
        </p:txBody>
      </p:sp>
      <p:sp>
        <p:nvSpPr>
          <p:cNvPr id="527" name="Google Shape;527;p60"/>
          <p:cNvSpPr txBox="1"/>
          <p:nvPr/>
        </p:nvSpPr>
        <p:spPr>
          <a:xfrm>
            <a:off x="1034625" y="1581275"/>
            <a:ext cx="1633800" cy="2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Grupo:</a:t>
            </a:r>
            <a:endParaRPr b="1">
              <a:solidFill>
                <a:srgbClr val="FFFFFF"/>
              </a:solidFill>
            </a:endParaRPr>
          </a:p>
        </p:txBody>
      </p:sp>
      <p:sp>
        <p:nvSpPr>
          <p:cNvPr id="528" name="Google Shape;528;p60"/>
          <p:cNvSpPr txBox="1"/>
          <p:nvPr/>
        </p:nvSpPr>
        <p:spPr>
          <a:xfrm>
            <a:off x="1034613" y="2061575"/>
            <a:ext cx="1633800" cy="2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Pagina</a:t>
            </a:r>
            <a:r>
              <a:rPr b="1" lang="en">
                <a:solidFill>
                  <a:srgbClr val="FFFFFF"/>
                </a:solidFill>
              </a:rPr>
              <a:t>:</a:t>
            </a:r>
            <a:endParaRPr b="1">
              <a:solidFill>
                <a:srgbClr val="FFFFFF"/>
              </a:solidFill>
            </a:endParaRPr>
          </a:p>
        </p:txBody>
      </p:sp>
      <p:sp>
        <p:nvSpPr>
          <p:cNvPr id="529" name="Google Shape;529;p60"/>
          <p:cNvSpPr txBox="1"/>
          <p:nvPr/>
        </p:nvSpPr>
        <p:spPr>
          <a:xfrm>
            <a:off x="2562100" y="2061575"/>
            <a:ext cx="6177900" cy="1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rgbClr val="FFFFFF"/>
                </a:solidFill>
                <a:hlinkClick r:id="rId6"/>
              </a:rPr>
              <a:t>https://www.facebook.com/Ardu%C3%ADno-e-Automa%C3%A7%C3%A3o-105819164192759/</a:t>
            </a:r>
            <a:endParaRPr b="1">
              <a:solidFill>
                <a:srgbClr val="FFFFFF"/>
              </a:solidFill>
            </a:endParaRPr>
          </a:p>
        </p:txBody>
      </p:sp>
      <p:pic>
        <p:nvPicPr>
          <p:cNvPr id="530" name="Google Shape;530;p60"/>
          <p:cNvPicPr preferRelativeResize="0"/>
          <p:nvPr/>
        </p:nvPicPr>
        <p:blipFill>
          <a:blip r:embed="rId7">
            <a:alphaModFix/>
          </a:blip>
          <a:stretch>
            <a:fillRect/>
          </a:stretch>
        </p:blipFill>
        <p:spPr>
          <a:xfrm>
            <a:off x="264000" y="2947275"/>
            <a:ext cx="645850" cy="645850"/>
          </a:xfrm>
          <a:prstGeom prst="rect">
            <a:avLst/>
          </a:prstGeom>
          <a:noFill/>
          <a:ln cap="flat" cmpd="sng" w="9525">
            <a:solidFill>
              <a:srgbClr val="0097A7"/>
            </a:solidFill>
            <a:prstDash val="solid"/>
            <a:round/>
            <a:headEnd len="sm" w="sm" type="none"/>
            <a:tailEnd len="sm" w="sm" type="none"/>
          </a:ln>
        </p:spPr>
      </p:pic>
      <p:sp>
        <p:nvSpPr>
          <p:cNvPr id="531" name="Google Shape;531;p60"/>
          <p:cNvSpPr txBox="1"/>
          <p:nvPr/>
        </p:nvSpPr>
        <p:spPr>
          <a:xfrm>
            <a:off x="2562100" y="3122100"/>
            <a:ext cx="6177900" cy="1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rgbClr val="FFFFFF"/>
                </a:solidFill>
                <a:hlinkClick r:id="rId8"/>
              </a:rPr>
              <a:t>https://www.youtube.com/channel/UCU_6IWiaIw0EKgPaD3aHYLQ</a:t>
            </a:r>
            <a:endParaRPr b="1">
              <a:solidFill>
                <a:srgbClr val="FFFFFF"/>
              </a:solidFill>
            </a:endParaRPr>
          </a:p>
          <a:p>
            <a:pPr indent="0" lvl="0" marL="0" rtl="0" algn="l">
              <a:spcBef>
                <a:spcPts val="0"/>
              </a:spcBef>
              <a:spcAft>
                <a:spcPts val="0"/>
              </a:spcAft>
              <a:buNone/>
            </a:pPr>
            <a:r>
              <a:t/>
            </a:r>
            <a:endParaRPr b="1">
              <a:solidFill>
                <a:srgbClr val="FFFFFF"/>
              </a:solidFill>
            </a:endParaRPr>
          </a:p>
        </p:txBody>
      </p:sp>
      <p:pic>
        <p:nvPicPr>
          <p:cNvPr id="532" name="Google Shape;532;p60"/>
          <p:cNvPicPr preferRelativeResize="0"/>
          <p:nvPr/>
        </p:nvPicPr>
        <p:blipFill>
          <a:blip r:embed="rId9">
            <a:alphaModFix/>
          </a:blip>
          <a:stretch>
            <a:fillRect/>
          </a:stretch>
        </p:blipFill>
        <p:spPr>
          <a:xfrm>
            <a:off x="264000" y="4227025"/>
            <a:ext cx="645850" cy="645850"/>
          </a:xfrm>
          <a:prstGeom prst="rect">
            <a:avLst/>
          </a:prstGeom>
          <a:noFill/>
          <a:ln>
            <a:noFill/>
          </a:ln>
        </p:spPr>
      </p:pic>
      <p:sp>
        <p:nvSpPr>
          <p:cNvPr id="533" name="Google Shape;533;p60"/>
          <p:cNvSpPr txBox="1"/>
          <p:nvPr/>
        </p:nvSpPr>
        <p:spPr>
          <a:xfrm>
            <a:off x="2668425" y="4288350"/>
            <a:ext cx="34626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@vitoroliveira.joao</a:t>
            </a:r>
            <a:endParaRPr b="1">
              <a:solidFill>
                <a:srgbClr val="FFFFFF"/>
              </a:solidFill>
            </a:endParaRPr>
          </a:p>
          <a:p>
            <a:pPr indent="0" lvl="0" marL="0" rtl="0" algn="l">
              <a:spcBef>
                <a:spcPts val="0"/>
              </a:spcBef>
              <a:spcAft>
                <a:spcPts val="0"/>
              </a:spcAft>
              <a:buNone/>
            </a:pPr>
            <a:r>
              <a:rPr b="1" lang="en">
                <a:solidFill>
                  <a:srgbClr val="FFFFFF"/>
                </a:solidFill>
              </a:rPr>
              <a:t>@coimbra_thi</a:t>
            </a:r>
            <a:endParaRPr b="1">
              <a:solidFill>
                <a:srgbClr val="FFFFFF"/>
              </a:solidFill>
            </a:endParaRPr>
          </a:p>
        </p:txBody>
      </p:sp>
      <p:sp>
        <p:nvSpPr>
          <p:cNvPr id="534" name="Google Shape;534;p60"/>
          <p:cNvSpPr txBox="1"/>
          <p:nvPr/>
        </p:nvSpPr>
        <p:spPr>
          <a:xfrm>
            <a:off x="1109400" y="4288350"/>
            <a:ext cx="34626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João</a:t>
            </a:r>
            <a:endParaRPr b="1">
              <a:solidFill>
                <a:srgbClr val="FFFFFF"/>
              </a:solidFill>
            </a:endParaRPr>
          </a:p>
          <a:p>
            <a:pPr indent="0" lvl="0" marL="0" rtl="0" algn="l">
              <a:spcBef>
                <a:spcPts val="0"/>
              </a:spcBef>
              <a:spcAft>
                <a:spcPts val="0"/>
              </a:spcAft>
              <a:buNone/>
            </a:pPr>
            <a:r>
              <a:rPr b="1" lang="en">
                <a:solidFill>
                  <a:srgbClr val="FFFFFF"/>
                </a:solidFill>
              </a:rPr>
              <a:t>Thiago</a:t>
            </a:r>
            <a:endParaRPr b="1">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7"/>
          <p:cNvSpPr/>
          <p:nvPr/>
        </p:nvSpPr>
        <p:spPr>
          <a:xfrm>
            <a:off x="0" y="0"/>
            <a:ext cx="9144000" cy="51435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1" name="Google Shape;101;p17"/>
          <p:cNvSpPr/>
          <p:nvPr/>
        </p:nvSpPr>
        <p:spPr>
          <a:xfrm>
            <a:off x="0" y="239650"/>
            <a:ext cx="9144000" cy="887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 name="Google Shape;102;p17"/>
          <p:cNvPicPr preferRelativeResize="0"/>
          <p:nvPr/>
        </p:nvPicPr>
        <p:blipFill rotWithShape="1">
          <a:blip r:embed="rId3">
            <a:alphaModFix/>
          </a:blip>
          <a:srcRect b="16996" l="0" r="1283" t="17481"/>
          <a:stretch/>
        </p:blipFill>
        <p:spPr>
          <a:xfrm>
            <a:off x="7938850" y="283251"/>
            <a:ext cx="1205150" cy="799876"/>
          </a:xfrm>
          <a:prstGeom prst="rect">
            <a:avLst/>
          </a:prstGeom>
          <a:noFill/>
          <a:ln cap="flat" cmpd="sng" w="9525">
            <a:solidFill>
              <a:srgbClr val="FFFFFF"/>
            </a:solidFill>
            <a:prstDash val="solid"/>
            <a:round/>
            <a:headEnd len="sm" w="sm" type="none"/>
            <a:tailEnd len="sm" w="sm" type="none"/>
          </a:ln>
        </p:spPr>
      </p:pic>
      <p:sp>
        <p:nvSpPr>
          <p:cNvPr id="103" name="Google Shape;103;p17"/>
          <p:cNvSpPr/>
          <p:nvPr/>
        </p:nvSpPr>
        <p:spPr>
          <a:xfrm rot="-3363375">
            <a:off x="6851080" y="686752"/>
            <a:ext cx="1766543" cy="207764"/>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7"/>
          <p:cNvSpPr txBox="1"/>
          <p:nvPr/>
        </p:nvSpPr>
        <p:spPr>
          <a:xfrm>
            <a:off x="332700" y="386950"/>
            <a:ext cx="7688400" cy="5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2400">
                <a:solidFill>
                  <a:srgbClr val="073763"/>
                </a:solidFill>
              </a:rPr>
              <a:t>MONTAGEM E ENTENDIMENTO DO CIRCUITO</a:t>
            </a:r>
            <a:endParaRPr b="1" i="1" sz="2400">
              <a:solidFill>
                <a:srgbClr val="073763"/>
              </a:solidFill>
            </a:endParaRPr>
          </a:p>
        </p:txBody>
      </p:sp>
      <p:sp>
        <p:nvSpPr>
          <p:cNvPr id="105" name="Google Shape;105;p17"/>
          <p:cNvSpPr/>
          <p:nvPr/>
        </p:nvSpPr>
        <p:spPr>
          <a:xfrm>
            <a:off x="332713" y="2316075"/>
            <a:ext cx="2221800" cy="2517900"/>
          </a:xfrm>
          <a:prstGeom prst="rect">
            <a:avLst/>
          </a:pr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 name="Google Shape;106;p17"/>
          <p:cNvPicPr preferRelativeResize="0"/>
          <p:nvPr/>
        </p:nvPicPr>
        <p:blipFill rotWithShape="1">
          <a:blip r:embed="rId4">
            <a:alphaModFix/>
          </a:blip>
          <a:srcRect b="19132" l="18101" r="16925" t="19445"/>
          <a:stretch/>
        </p:blipFill>
        <p:spPr>
          <a:xfrm>
            <a:off x="454400" y="2452275"/>
            <a:ext cx="1943325" cy="1708500"/>
          </a:xfrm>
          <a:prstGeom prst="rect">
            <a:avLst/>
          </a:prstGeom>
          <a:noFill/>
          <a:ln cap="flat" cmpd="sng" w="19050">
            <a:solidFill>
              <a:srgbClr val="073763"/>
            </a:solidFill>
            <a:prstDash val="solid"/>
            <a:round/>
            <a:headEnd len="sm" w="sm" type="none"/>
            <a:tailEnd len="sm" w="sm" type="none"/>
          </a:ln>
        </p:spPr>
      </p:pic>
      <p:sp>
        <p:nvSpPr>
          <p:cNvPr id="107" name="Google Shape;107;p17"/>
          <p:cNvSpPr/>
          <p:nvPr/>
        </p:nvSpPr>
        <p:spPr>
          <a:xfrm>
            <a:off x="2703700" y="1312800"/>
            <a:ext cx="2221800" cy="2517900"/>
          </a:xfrm>
          <a:prstGeom prst="rect">
            <a:avLst/>
          </a:pr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7"/>
          <p:cNvSpPr txBox="1"/>
          <p:nvPr/>
        </p:nvSpPr>
        <p:spPr>
          <a:xfrm>
            <a:off x="5414200" y="1312800"/>
            <a:ext cx="3403200" cy="321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Você deve ter questionado as chaves de duas posições não é mesmo? </a:t>
            </a:r>
            <a:endParaRPr b="1">
              <a:solidFill>
                <a:srgbClr val="FFFFFF"/>
              </a:solidFill>
            </a:endParaRPr>
          </a:p>
          <a:p>
            <a:pPr indent="0" lvl="0" marL="0" rtl="0" algn="l">
              <a:spcBef>
                <a:spcPts val="0"/>
              </a:spcBef>
              <a:spcAft>
                <a:spcPts val="0"/>
              </a:spcAft>
              <a:buNone/>
            </a:pPr>
            <a:r>
              <a:t/>
            </a:r>
            <a:endParaRPr b="1">
              <a:solidFill>
                <a:srgbClr val="FFFFFF"/>
              </a:solidFill>
            </a:endParaRPr>
          </a:p>
          <a:p>
            <a:pPr indent="0" lvl="0" marL="0" rtl="0" algn="l">
              <a:spcBef>
                <a:spcPts val="0"/>
              </a:spcBef>
              <a:spcAft>
                <a:spcPts val="0"/>
              </a:spcAft>
              <a:buNone/>
            </a:pPr>
            <a:r>
              <a:rPr b="1" lang="en">
                <a:solidFill>
                  <a:srgbClr val="FFFFFF"/>
                </a:solidFill>
              </a:rPr>
              <a:t>As chaves são usadas para seccionar as vias de comunicação RX e TX do HC-05, o módulo bluetooth. Na próxima </a:t>
            </a:r>
            <a:r>
              <a:rPr b="1" lang="en">
                <a:solidFill>
                  <a:srgbClr val="FFFFFF"/>
                </a:solidFill>
              </a:rPr>
              <a:t>página</a:t>
            </a:r>
            <a:r>
              <a:rPr b="1" lang="en">
                <a:solidFill>
                  <a:srgbClr val="FFFFFF"/>
                </a:solidFill>
              </a:rPr>
              <a:t> há uma explicação detalhada. </a:t>
            </a:r>
            <a:endParaRPr b="1">
              <a:solidFill>
                <a:srgbClr val="FFFFFF"/>
              </a:solidFill>
            </a:endParaRPr>
          </a:p>
          <a:p>
            <a:pPr indent="0" lvl="0" marL="0" rtl="0" algn="l">
              <a:spcBef>
                <a:spcPts val="0"/>
              </a:spcBef>
              <a:spcAft>
                <a:spcPts val="0"/>
              </a:spcAft>
              <a:buNone/>
            </a:pPr>
            <a:r>
              <a:t/>
            </a:r>
            <a:endParaRPr b="1">
              <a:solidFill>
                <a:srgbClr val="FFFFFF"/>
              </a:solidFill>
            </a:endParaRPr>
          </a:p>
          <a:p>
            <a:pPr indent="0" lvl="0" marL="0" rtl="0" algn="l">
              <a:spcBef>
                <a:spcPts val="0"/>
              </a:spcBef>
              <a:spcAft>
                <a:spcPts val="0"/>
              </a:spcAft>
              <a:buNone/>
            </a:pPr>
            <a:r>
              <a:rPr b="1" lang="en">
                <a:solidFill>
                  <a:srgbClr val="FFFFFF"/>
                </a:solidFill>
              </a:rPr>
              <a:t>Se você não possuir esses interruptores basta desconectar o JUMPER do </a:t>
            </a:r>
            <a:r>
              <a:rPr b="1" i="1" lang="en">
                <a:solidFill>
                  <a:srgbClr val="FFFFFF"/>
                </a:solidFill>
              </a:rPr>
              <a:t>Protoboard.</a:t>
            </a:r>
            <a:endParaRPr b="1" i="1">
              <a:solidFill>
                <a:srgbClr val="FFFFFF"/>
              </a:solidFill>
            </a:endParaRPr>
          </a:p>
          <a:p>
            <a:pPr indent="0" lvl="0" marL="0" rtl="0" algn="l">
              <a:spcBef>
                <a:spcPts val="0"/>
              </a:spcBef>
              <a:spcAft>
                <a:spcPts val="0"/>
              </a:spcAft>
              <a:buNone/>
            </a:pPr>
            <a:r>
              <a:t/>
            </a:r>
            <a:endParaRPr b="1" i="1">
              <a:solidFill>
                <a:srgbClr val="FFFFFF"/>
              </a:solidFill>
            </a:endParaRPr>
          </a:p>
          <a:p>
            <a:pPr indent="0" lvl="0" marL="0" rtl="0" algn="l">
              <a:spcBef>
                <a:spcPts val="0"/>
              </a:spcBef>
              <a:spcAft>
                <a:spcPts val="0"/>
              </a:spcAft>
              <a:buNone/>
            </a:pPr>
            <a:r>
              <a:rPr b="1" lang="en">
                <a:solidFill>
                  <a:srgbClr val="FFFFFF"/>
                </a:solidFill>
              </a:rPr>
              <a:t>O princípio de interrupção é o mesmo para o jumper, chave com trava e para o </a:t>
            </a:r>
            <a:r>
              <a:rPr b="1" i="1" lang="en">
                <a:solidFill>
                  <a:srgbClr val="FFFFFF"/>
                </a:solidFill>
              </a:rPr>
              <a:t>Switch </a:t>
            </a:r>
            <a:r>
              <a:rPr b="1" lang="en">
                <a:solidFill>
                  <a:srgbClr val="FFFFFF"/>
                </a:solidFill>
              </a:rPr>
              <a:t>DIP.</a:t>
            </a:r>
            <a:endParaRPr b="1">
              <a:solidFill>
                <a:srgbClr val="FFFFFF"/>
              </a:solidFill>
            </a:endParaRPr>
          </a:p>
          <a:p>
            <a:pPr indent="0" lvl="0" marL="0" rtl="0" algn="l">
              <a:spcBef>
                <a:spcPts val="0"/>
              </a:spcBef>
              <a:spcAft>
                <a:spcPts val="0"/>
              </a:spcAft>
              <a:buNone/>
            </a:pPr>
            <a:r>
              <a:t/>
            </a:r>
            <a:endParaRPr b="1">
              <a:solidFill>
                <a:srgbClr val="FFFFFF"/>
              </a:solidFill>
            </a:endParaRPr>
          </a:p>
          <a:p>
            <a:pPr indent="0" lvl="0" marL="0" rtl="0" algn="l">
              <a:spcBef>
                <a:spcPts val="0"/>
              </a:spcBef>
              <a:spcAft>
                <a:spcPts val="0"/>
              </a:spcAft>
              <a:buNone/>
            </a:pPr>
            <a:r>
              <a:t/>
            </a:r>
            <a:endParaRPr b="1">
              <a:solidFill>
                <a:srgbClr val="FFFFFF"/>
              </a:solidFill>
            </a:endParaRPr>
          </a:p>
        </p:txBody>
      </p:sp>
      <p:sp>
        <p:nvSpPr>
          <p:cNvPr id="109" name="Google Shape;109;p17"/>
          <p:cNvSpPr txBox="1"/>
          <p:nvPr/>
        </p:nvSpPr>
        <p:spPr>
          <a:xfrm>
            <a:off x="415725" y="4379700"/>
            <a:ext cx="1982100" cy="116100"/>
          </a:xfrm>
          <a:prstGeom prst="rect">
            <a:avLst/>
          </a:prstGeom>
          <a:noFill/>
          <a:ln>
            <a:noFill/>
          </a:ln>
        </p:spPr>
        <p:txBody>
          <a:bodyPr anchorCtr="0" anchor="t" bIns="91425" lIns="91425" spcFirstLastPara="1" rIns="91425" wrap="square" tIns="91425">
            <a:noAutofit/>
          </a:bodyPr>
          <a:lstStyle/>
          <a:p>
            <a:pPr indent="0" lvl="0" marL="0" rtl="0" algn="l">
              <a:lnSpc>
                <a:spcPct val="128000"/>
              </a:lnSpc>
              <a:spcBef>
                <a:spcPts val="0"/>
              </a:spcBef>
              <a:spcAft>
                <a:spcPts val="0"/>
              </a:spcAft>
              <a:buClr>
                <a:schemeClr val="dk1"/>
              </a:buClr>
              <a:buSzPts val="1100"/>
              <a:buFont typeface="Arial"/>
              <a:buNone/>
            </a:pPr>
            <a:r>
              <a:rPr b="1" lang="en" sz="1200">
                <a:solidFill>
                  <a:srgbClr val="333E48"/>
                </a:solidFill>
              </a:rPr>
              <a:t>Chave DIP Switch 4 Vias</a:t>
            </a:r>
            <a:endParaRPr b="1" sz="1200">
              <a:solidFill>
                <a:srgbClr val="333E48"/>
              </a:solidFill>
            </a:endParaRPr>
          </a:p>
          <a:p>
            <a:pPr indent="0" lvl="0" marL="0" rtl="0" algn="l">
              <a:spcBef>
                <a:spcPts val="1100"/>
              </a:spcBef>
              <a:spcAft>
                <a:spcPts val="0"/>
              </a:spcAft>
              <a:buNone/>
            </a:pPr>
            <a:r>
              <a:t/>
            </a:r>
            <a:endParaRPr/>
          </a:p>
        </p:txBody>
      </p:sp>
      <p:pic>
        <p:nvPicPr>
          <p:cNvPr id="110" name="Google Shape;110;p17"/>
          <p:cNvPicPr preferRelativeResize="0"/>
          <p:nvPr/>
        </p:nvPicPr>
        <p:blipFill rotWithShape="1">
          <a:blip r:embed="rId5">
            <a:alphaModFix/>
          </a:blip>
          <a:srcRect b="15152" l="15710" r="15716" t="14922"/>
          <a:stretch/>
        </p:blipFill>
        <p:spPr>
          <a:xfrm>
            <a:off x="2881125" y="1491200"/>
            <a:ext cx="1875650" cy="1581300"/>
          </a:xfrm>
          <a:prstGeom prst="rect">
            <a:avLst/>
          </a:prstGeom>
          <a:noFill/>
          <a:ln cap="flat" cmpd="sng" w="19050">
            <a:solidFill>
              <a:srgbClr val="1C4587"/>
            </a:solidFill>
            <a:prstDash val="solid"/>
            <a:round/>
            <a:headEnd len="sm" w="sm" type="none"/>
            <a:tailEnd len="sm" w="sm" type="none"/>
          </a:ln>
        </p:spPr>
      </p:pic>
      <p:sp>
        <p:nvSpPr>
          <p:cNvPr id="111" name="Google Shape;111;p17"/>
          <p:cNvSpPr txBox="1"/>
          <p:nvPr/>
        </p:nvSpPr>
        <p:spPr>
          <a:xfrm>
            <a:off x="2852125" y="3279825"/>
            <a:ext cx="1943400" cy="16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Chave com trava para protoboard</a:t>
            </a:r>
            <a:endParaRPr b="1"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18"/>
          <p:cNvSpPr/>
          <p:nvPr/>
        </p:nvSpPr>
        <p:spPr>
          <a:xfrm>
            <a:off x="0" y="0"/>
            <a:ext cx="9144000" cy="51435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17" name="Google Shape;117;p18"/>
          <p:cNvSpPr txBox="1"/>
          <p:nvPr/>
        </p:nvSpPr>
        <p:spPr>
          <a:xfrm>
            <a:off x="356825" y="294400"/>
            <a:ext cx="2416500" cy="4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400">
                <a:solidFill>
                  <a:srgbClr val="FFFFFF"/>
                </a:solidFill>
              </a:rPr>
              <a:t>Importante!</a:t>
            </a:r>
            <a:endParaRPr sz="3400">
              <a:solidFill>
                <a:srgbClr val="FFFFFF"/>
              </a:solidFill>
            </a:endParaRPr>
          </a:p>
        </p:txBody>
      </p:sp>
      <p:sp>
        <p:nvSpPr>
          <p:cNvPr id="118" name="Google Shape;118;p18"/>
          <p:cNvSpPr txBox="1"/>
          <p:nvPr/>
        </p:nvSpPr>
        <p:spPr>
          <a:xfrm>
            <a:off x="346950" y="1082825"/>
            <a:ext cx="8450100" cy="87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O módulo HC - 05 (Bluetooth) transfere dados por meio da comunicação serial para o Arduino. E por sua vez o Arduino se comunica por meio de comunicação serial com o computador.</a:t>
            </a:r>
            <a:endParaRPr b="1">
              <a:solidFill>
                <a:srgbClr val="FFFFFF"/>
              </a:solidFill>
            </a:endParaRPr>
          </a:p>
          <a:p>
            <a:pPr indent="0" lvl="0" marL="0" rtl="0" algn="l">
              <a:spcBef>
                <a:spcPts val="0"/>
              </a:spcBef>
              <a:spcAft>
                <a:spcPts val="0"/>
              </a:spcAft>
              <a:buNone/>
            </a:pPr>
            <a:r>
              <a:t/>
            </a:r>
            <a:endParaRPr b="1">
              <a:solidFill>
                <a:srgbClr val="FFFFFF"/>
              </a:solidFill>
            </a:endParaRPr>
          </a:p>
          <a:p>
            <a:pPr indent="0" lvl="0" marL="0" rtl="0" algn="l">
              <a:spcBef>
                <a:spcPts val="0"/>
              </a:spcBef>
              <a:spcAft>
                <a:spcPts val="0"/>
              </a:spcAft>
              <a:buNone/>
            </a:pPr>
            <a:r>
              <a:rPr b="1" lang="en">
                <a:solidFill>
                  <a:srgbClr val="FFFFFF"/>
                </a:solidFill>
              </a:rPr>
              <a:t>Ou seja, as vias de comunicação são comuns para  os três dispositivos, e não há a possibilidade de comunicar os três ao mesmo tempo com os recursos apresentados aqui nesta aula. Sendo assim nós precisamos interromper a comunicação do módulo com a placa Arduino no meio físico, e para isso nós utilizamos os </a:t>
            </a:r>
            <a:r>
              <a:rPr b="1" i="1" lang="en">
                <a:solidFill>
                  <a:srgbClr val="FFFFFF"/>
                </a:solidFill>
              </a:rPr>
              <a:t>DIP’s switch</a:t>
            </a:r>
            <a:r>
              <a:rPr b="1" lang="en">
                <a:solidFill>
                  <a:srgbClr val="FFFFFF"/>
                </a:solidFill>
              </a:rPr>
              <a:t>, para SECCIONAR as vias. </a:t>
            </a:r>
            <a:endParaRPr b="1">
              <a:solidFill>
                <a:srgbClr val="FFFFFF"/>
              </a:solidFill>
            </a:endParaRPr>
          </a:p>
        </p:txBody>
      </p:sp>
      <p:cxnSp>
        <p:nvCxnSpPr>
          <p:cNvPr id="119" name="Google Shape;119;p18"/>
          <p:cNvCxnSpPr/>
          <p:nvPr/>
        </p:nvCxnSpPr>
        <p:spPr>
          <a:xfrm>
            <a:off x="1007400" y="3148100"/>
            <a:ext cx="7516800" cy="0"/>
          </a:xfrm>
          <a:prstGeom prst="straightConnector1">
            <a:avLst/>
          </a:prstGeom>
          <a:noFill/>
          <a:ln cap="flat" cmpd="sng" w="76200">
            <a:solidFill>
              <a:srgbClr val="FF9900"/>
            </a:solidFill>
            <a:prstDash val="solid"/>
            <a:round/>
            <a:headEnd len="med" w="med" type="none"/>
            <a:tailEnd len="med" w="med" type="none"/>
          </a:ln>
        </p:spPr>
      </p:cxnSp>
      <p:cxnSp>
        <p:nvCxnSpPr>
          <p:cNvPr id="120" name="Google Shape;120;p18"/>
          <p:cNvCxnSpPr/>
          <p:nvPr/>
        </p:nvCxnSpPr>
        <p:spPr>
          <a:xfrm flipH="1" rot="10800000">
            <a:off x="1017075" y="2857375"/>
            <a:ext cx="7555500" cy="19500"/>
          </a:xfrm>
          <a:prstGeom prst="straightConnector1">
            <a:avLst/>
          </a:prstGeom>
          <a:noFill/>
          <a:ln cap="flat" cmpd="sng" w="76200">
            <a:solidFill>
              <a:srgbClr val="00FF00"/>
            </a:solidFill>
            <a:prstDash val="solid"/>
            <a:round/>
            <a:headEnd len="med" w="med" type="none"/>
            <a:tailEnd len="med" w="med" type="none"/>
          </a:ln>
        </p:spPr>
      </p:cxnSp>
      <p:sp>
        <p:nvSpPr>
          <p:cNvPr id="121" name="Google Shape;121;p18"/>
          <p:cNvSpPr/>
          <p:nvPr/>
        </p:nvSpPr>
        <p:spPr>
          <a:xfrm>
            <a:off x="8485325" y="2586275"/>
            <a:ext cx="358500" cy="967500"/>
          </a:xfrm>
          <a:prstGeom prst="rect">
            <a:avLst/>
          </a:prstGeom>
          <a:solidFill>
            <a:srgbClr val="073763"/>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8"/>
          <p:cNvSpPr txBox="1"/>
          <p:nvPr/>
        </p:nvSpPr>
        <p:spPr>
          <a:xfrm>
            <a:off x="561900" y="2686750"/>
            <a:ext cx="445500" cy="2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FF00"/>
                </a:solidFill>
              </a:rPr>
              <a:t>TX</a:t>
            </a:r>
            <a:endParaRPr b="1">
              <a:solidFill>
                <a:srgbClr val="00FF00"/>
              </a:solidFill>
            </a:endParaRPr>
          </a:p>
        </p:txBody>
      </p:sp>
      <p:sp>
        <p:nvSpPr>
          <p:cNvPr id="123" name="Google Shape;123;p18"/>
          <p:cNvSpPr txBox="1"/>
          <p:nvPr/>
        </p:nvSpPr>
        <p:spPr>
          <a:xfrm>
            <a:off x="520575" y="2953775"/>
            <a:ext cx="445500" cy="2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9900"/>
                </a:solidFill>
              </a:rPr>
              <a:t>RX</a:t>
            </a:r>
            <a:endParaRPr b="1">
              <a:solidFill>
                <a:srgbClr val="FF9900"/>
              </a:solidFill>
            </a:endParaRPr>
          </a:p>
        </p:txBody>
      </p:sp>
      <p:cxnSp>
        <p:nvCxnSpPr>
          <p:cNvPr id="124" name="Google Shape;124;p18"/>
          <p:cNvCxnSpPr/>
          <p:nvPr/>
        </p:nvCxnSpPr>
        <p:spPr>
          <a:xfrm>
            <a:off x="1268925" y="2886550"/>
            <a:ext cx="9600" cy="1181700"/>
          </a:xfrm>
          <a:prstGeom prst="straightConnector1">
            <a:avLst/>
          </a:prstGeom>
          <a:noFill/>
          <a:ln cap="flat" cmpd="sng" w="38100">
            <a:solidFill>
              <a:srgbClr val="00FF00"/>
            </a:solidFill>
            <a:prstDash val="solid"/>
            <a:round/>
            <a:headEnd len="med" w="med" type="none"/>
            <a:tailEnd len="med" w="med" type="none"/>
          </a:ln>
        </p:spPr>
      </p:cxnSp>
      <p:cxnSp>
        <p:nvCxnSpPr>
          <p:cNvPr id="125" name="Google Shape;125;p18"/>
          <p:cNvCxnSpPr/>
          <p:nvPr/>
        </p:nvCxnSpPr>
        <p:spPr>
          <a:xfrm>
            <a:off x="1508500" y="3148100"/>
            <a:ext cx="9600" cy="1181700"/>
          </a:xfrm>
          <a:prstGeom prst="straightConnector1">
            <a:avLst/>
          </a:prstGeom>
          <a:noFill/>
          <a:ln cap="flat" cmpd="sng" w="38100">
            <a:solidFill>
              <a:srgbClr val="FF9900"/>
            </a:solidFill>
            <a:prstDash val="solid"/>
            <a:round/>
            <a:headEnd len="med" w="med" type="none"/>
            <a:tailEnd len="med" w="med" type="none"/>
          </a:ln>
        </p:spPr>
      </p:cxnSp>
      <p:cxnSp>
        <p:nvCxnSpPr>
          <p:cNvPr id="126" name="Google Shape;126;p18"/>
          <p:cNvCxnSpPr/>
          <p:nvPr/>
        </p:nvCxnSpPr>
        <p:spPr>
          <a:xfrm>
            <a:off x="4322825" y="2876875"/>
            <a:ext cx="9600" cy="1181700"/>
          </a:xfrm>
          <a:prstGeom prst="straightConnector1">
            <a:avLst/>
          </a:prstGeom>
          <a:noFill/>
          <a:ln cap="flat" cmpd="sng" w="38100">
            <a:solidFill>
              <a:srgbClr val="00FF00"/>
            </a:solidFill>
            <a:prstDash val="solid"/>
            <a:round/>
            <a:headEnd len="med" w="med" type="none"/>
            <a:tailEnd len="med" w="med" type="none"/>
          </a:ln>
        </p:spPr>
      </p:cxnSp>
      <p:cxnSp>
        <p:nvCxnSpPr>
          <p:cNvPr id="127" name="Google Shape;127;p18"/>
          <p:cNvCxnSpPr/>
          <p:nvPr/>
        </p:nvCxnSpPr>
        <p:spPr>
          <a:xfrm>
            <a:off x="4562400" y="3138425"/>
            <a:ext cx="9600" cy="1181700"/>
          </a:xfrm>
          <a:prstGeom prst="straightConnector1">
            <a:avLst/>
          </a:prstGeom>
          <a:noFill/>
          <a:ln cap="flat" cmpd="sng" w="38100">
            <a:solidFill>
              <a:srgbClr val="FF9900"/>
            </a:solidFill>
            <a:prstDash val="solid"/>
            <a:round/>
            <a:headEnd len="med" w="med" type="none"/>
            <a:tailEnd len="med" w="med" type="none"/>
          </a:ln>
        </p:spPr>
      </p:cxnSp>
      <p:cxnSp>
        <p:nvCxnSpPr>
          <p:cNvPr id="128" name="Google Shape;128;p18"/>
          <p:cNvCxnSpPr/>
          <p:nvPr/>
        </p:nvCxnSpPr>
        <p:spPr>
          <a:xfrm>
            <a:off x="7780463" y="2857375"/>
            <a:ext cx="9600" cy="1181700"/>
          </a:xfrm>
          <a:prstGeom prst="straightConnector1">
            <a:avLst/>
          </a:prstGeom>
          <a:noFill/>
          <a:ln cap="flat" cmpd="sng" w="38100">
            <a:solidFill>
              <a:srgbClr val="00FF00"/>
            </a:solidFill>
            <a:prstDash val="solid"/>
            <a:round/>
            <a:headEnd len="med" w="med" type="none"/>
            <a:tailEnd len="med" w="med" type="none"/>
          </a:ln>
        </p:spPr>
      </p:cxnSp>
      <p:cxnSp>
        <p:nvCxnSpPr>
          <p:cNvPr id="129" name="Google Shape;129;p18"/>
          <p:cNvCxnSpPr/>
          <p:nvPr/>
        </p:nvCxnSpPr>
        <p:spPr>
          <a:xfrm>
            <a:off x="8020038" y="3138425"/>
            <a:ext cx="9600" cy="1181700"/>
          </a:xfrm>
          <a:prstGeom prst="straightConnector1">
            <a:avLst/>
          </a:prstGeom>
          <a:noFill/>
          <a:ln cap="flat" cmpd="sng" w="38100">
            <a:solidFill>
              <a:srgbClr val="FF9900"/>
            </a:solidFill>
            <a:prstDash val="solid"/>
            <a:round/>
            <a:headEnd len="med" w="med" type="none"/>
            <a:tailEnd len="med" w="med" type="none"/>
          </a:ln>
        </p:spPr>
      </p:cxnSp>
      <p:pic>
        <p:nvPicPr>
          <p:cNvPr id="130" name="Google Shape;130;p18"/>
          <p:cNvPicPr preferRelativeResize="0"/>
          <p:nvPr/>
        </p:nvPicPr>
        <p:blipFill>
          <a:blip r:embed="rId3">
            <a:alphaModFix/>
          </a:blip>
          <a:stretch>
            <a:fillRect/>
          </a:stretch>
        </p:blipFill>
        <p:spPr>
          <a:xfrm>
            <a:off x="455249" y="3720775"/>
            <a:ext cx="1585999" cy="938374"/>
          </a:xfrm>
          <a:prstGeom prst="rect">
            <a:avLst/>
          </a:prstGeom>
          <a:noFill/>
          <a:ln>
            <a:noFill/>
          </a:ln>
        </p:spPr>
      </p:pic>
      <p:pic>
        <p:nvPicPr>
          <p:cNvPr id="131" name="Google Shape;131;p18"/>
          <p:cNvPicPr preferRelativeResize="0"/>
          <p:nvPr/>
        </p:nvPicPr>
        <p:blipFill rotWithShape="1">
          <a:blip r:embed="rId4">
            <a:alphaModFix/>
          </a:blip>
          <a:srcRect b="11740" l="0" r="0" t="9308"/>
          <a:stretch/>
        </p:blipFill>
        <p:spPr>
          <a:xfrm>
            <a:off x="3977738" y="3720780"/>
            <a:ext cx="1188525" cy="938375"/>
          </a:xfrm>
          <a:prstGeom prst="rect">
            <a:avLst/>
          </a:prstGeom>
          <a:noFill/>
          <a:ln>
            <a:noFill/>
          </a:ln>
        </p:spPr>
      </p:pic>
      <p:pic>
        <p:nvPicPr>
          <p:cNvPr id="132" name="Google Shape;132;p18"/>
          <p:cNvPicPr preferRelativeResize="0"/>
          <p:nvPr/>
        </p:nvPicPr>
        <p:blipFill>
          <a:blip r:embed="rId5">
            <a:alphaModFix/>
          </a:blip>
          <a:stretch>
            <a:fillRect/>
          </a:stretch>
        </p:blipFill>
        <p:spPr>
          <a:xfrm>
            <a:off x="7487607" y="3553676"/>
            <a:ext cx="834900" cy="1272550"/>
          </a:xfrm>
          <a:prstGeom prst="rect">
            <a:avLst/>
          </a:prstGeom>
          <a:noFill/>
          <a:ln>
            <a:noFill/>
          </a:ln>
        </p:spPr>
      </p:pic>
      <p:sp>
        <p:nvSpPr>
          <p:cNvPr id="133" name="Google Shape;133;p18"/>
          <p:cNvSpPr txBox="1"/>
          <p:nvPr/>
        </p:nvSpPr>
        <p:spPr>
          <a:xfrm>
            <a:off x="918475" y="589750"/>
            <a:ext cx="5568900" cy="6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19"/>
          <p:cNvSpPr/>
          <p:nvPr/>
        </p:nvSpPr>
        <p:spPr>
          <a:xfrm>
            <a:off x="0" y="0"/>
            <a:ext cx="9144000" cy="5143500"/>
          </a:xfrm>
          <a:prstGeom prst="rect">
            <a:avLst/>
          </a:prstGeom>
          <a:solidFill>
            <a:srgbClr val="FF00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9"/>
          <p:cNvSpPr txBox="1"/>
          <p:nvPr/>
        </p:nvSpPr>
        <p:spPr>
          <a:xfrm>
            <a:off x="1982000" y="2330050"/>
            <a:ext cx="5568900" cy="6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9"/>
          <p:cNvSpPr/>
          <p:nvPr/>
        </p:nvSpPr>
        <p:spPr>
          <a:xfrm>
            <a:off x="2654050" y="1704825"/>
            <a:ext cx="5568900" cy="1751100"/>
          </a:xfrm>
          <a:prstGeom prst="round2DiagRect">
            <a:avLst>
              <a:gd fmla="val 50000" name="adj1"/>
              <a:gd fmla="val 0" name="adj2"/>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 name="Google Shape;141;p19"/>
          <p:cNvPicPr preferRelativeResize="0"/>
          <p:nvPr/>
        </p:nvPicPr>
        <p:blipFill>
          <a:blip r:embed="rId3">
            <a:alphaModFix/>
          </a:blip>
          <a:stretch>
            <a:fillRect/>
          </a:stretch>
        </p:blipFill>
        <p:spPr>
          <a:xfrm>
            <a:off x="580575" y="1150825"/>
            <a:ext cx="3008251" cy="3008251"/>
          </a:xfrm>
          <a:prstGeom prst="rect">
            <a:avLst/>
          </a:prstGeom>
          <a:noFill/>
          <a:ln>
            <a:noFill/>
          </a:ln>
        </p:spPr>
      </p:pic>
      <p:sp>
        <p:nvSpPr>
          <p:cNvPr id="142" name="Google Shape;142;p19"/>
          <p:cNvSpPr/>
          <p:nvPr/>
        </p:nvSpPr>
        <p:spPr>
          <a:xfrm rot="-8100700">
            <a:off x="2074672" y="2131478"/>
            <a:ext cx="1041356" cy="1084843"/>
          </a:xfrm>
          <a:prstGeom prst="rtTriangl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9"/>
          <p:cNvSpPr txBox="1"/>
          <p:nvPr/>
        </p:nvSpPr>
        <p:spPr>
          <a:xfrm>
            <a:off x="3477425" y="1840425"/>
            <a:ext cx="4745400" cy="13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SECCIONAR:</a:t>
            </a:r>
            <a:r>
              <a:rPr lang="en"/>
              <a:t> </a:t>
            </a:r>
            <a:endParaRPr/>
          </a:p>
          <a:p>
            <a:pPr indent="0" lvl="0" marL="0" rtl="0" algn="l">
              <a:spcBef>
                <a:spcPts val="0"/>
              </a:spcBef>
              <a:spcAft>
                <a:spcPts val="0"/>
              </a:spcAft>
              <a:buNone/>
            </a:pPr>
            <a:r>
              <a:rPr lang="en"/>
              <a:t> </a:t>
            </a:r>
            <a:endParaRPr/>
          </a:p>
          <a:p>
            <a:pPr indent="0" lvl="0" marL="76200" rtl="0" algn="l">
              <a:lnSpc>
                <a:spcPct val="115000"/>
              </a:lnSpc>
              <a:spcBef>
                <a:spcPts val="0"/>
              </a:spcBef>
              <a:spcAft>
                <a:spcPts val="0"/>
              </a:spcAft>
              <a:buClr>
                <a:schemeClr val="dk1"/>
              </a:buClr>
              <a:buSzPts val="1100"/>
              <a:buFont typeface="Arial"/>
              <a:buNone/>
            </a:pPr>
            <a:r>
              <a:rPr b="1" lang="en" sz="1800"/>
              <a:t>       Interromper; separar; cortar.</a:t>
            </a:r>
            <a:endParaRPr b="1" sz="1800"/>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0"/>
          <p:cNvSpPr/>
          <p:nvPr/>
        </p:nvSpPr>
        <p:spPr>
          <a:xfrm>
            <a:off x="0" y="0"/>
            <a:ext cx="9144000" cy="51435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 name="Google Shape;149;p20"/>
          <p:cNvSpPr txBox="1"/>
          <p:nvPr/>
        </p:nvSpPr>
        <p:spPr>
          <a:xfrm>
            <a:off x="356825" y="294400"/>
            <a:ext cx="2416500" cy="4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400">
                <a:solidFill>
                  <a:srgbClr val="FFFFFF"/>
                </a:solidFill>
              </a:rPr>
              <a:t>Importante!</a:t>
            </a:r>
            <a:endParaRPr sz="3400">
              <a:solidFill>
                <a:srgbClr val="FFFFFF"/>
              </a:solidFill>
            </a:endParaRPr>
          </a:p>
        </p:txBody>
      </p:sp>
      <p:sp>
        <p:nvSpPr>
          <p:cNvPr id="150" name="Google Shape;150;p20"/>
          <p:cNvSpPr txBox="1"/>
          <p:nvPr/>
        </p:nvSpPr>
        <p:spPr>
          <a:xfrm>
            <a:off x="346950" y="1082825"/>
            <a:ext cx="8450100" cy="87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Quando se quer descarregar um programa novo na placa Arduino interrompa apenas as vias RX/TX do módulo </a:t>
            </a:r>
            <a:r>
              <a:rPr b="1" i="1" lang="en">
                <a:solidFill>
                  <a:srgbClr val="FFFFFF"/>
                </a:solidFill>
              </a:rPr>
              <a:t>Bluetooth</a:t>
            </a:r>
            <a:r>
              <a:rPr b="1" lang="en">
                <a:solidFill>
                  <a:srgbClr val="FFFFFF"/>
                </a:solidFill>
              </a:rPr>
              <a:t>,  depois de fazer o Download do sketch pode se habilitar os pinos RX/TX. </a:t>
            </a:r>
            <a:endParaRPr b="1">
              <a:solidFill>
                <a:srgbClr val="FFFFFF"/>
              </a:solidFill>
            </a:endParaRPr>
          </a:p>
          <a:p>
            <a:pPr indent="0" lvl="0" marL="0" rtl="0" algn="l">
              <a:spcBef>
                <a:spcPts val="0"/>
              </a:spcBef>
              <a:spcAft>
                <a:spcPts val="0"/>
              </a:spcAft>
              <a:buNone/>
            </a:pPr>
            <a:r>
              <a:t/>
            </a:r>
            <a:endParaRPr b="1">
              <a:solidFill>
                <a:srgbClr val="FFFFFF"/>
              </a:solidFill>
            </a:endParaRPr>
          </a:p>
          <a:p>
            <a:pPr indent="0" lvl="0" marL="0" rtl="0" algn="l">
              <a:spcBef>
                <a:spcPts val="0"/>
              </a:spcBef>
              <a:spcAft>
                <a:spcPts val="0"/>
              </a:spcAft>
              <a:buNone/>
            </a:pPr>
            <a:r>
              <a:rPr b="1" lang="en">
                <a:solidFill>
                  <a:srgbClr val="FFFFFF"/>
                </a:solidFill>
              </a:rPr>
              <a:t>Existem meios de fazer essa comunicação sem precisar interromper os cabos de comunicação com bibliotecas e programação avançada, mas isso é assunto para outra aula.</a:t>
            </a:r>
            <a:endParaRPr b="1">
              <a:solidFill>
                <a:srgbClr val="FFFFFF"/>
              </a:solidFill>
            </a:endParaRPr>
          </a:p>
          <a:p>
            <a:pPr indent="0" lvl="0" marL="0" rtl="0" algn="l">
              <a:spcBef>
                <a:spcPts val="0"/>
              </a:spcBef>
              <a:spcAft>
                <a:spcPts val="0"/>
              </a:spcAft>
              <a:buNone/>
            </a:pPr>
            <a:r>
              <a:t/>
            </a:r>
            <a:endParaRPr b="1">
              <a:solidFill>
                <a:srgbClr val="FFFFFF"/>
              </a:solidFill>
            </a:endParaRPr>
          </a:p>
          <a:p>
            <a:pPr indent="0" lvl="0" marL="0" rtl="0" algn="l">
              <a:spcBef>
                <a:spcPts val="0"/>
              </a:spcBef>
              <a:spcAft>
                <a:spcPts val="0"/>
              </a:spcAft>
              <a:buNone/>
            </a:pPr>
            <a:r>
              <a:rPr b="1" lang="en">
                <a:solidFill>
                  <a:srgbClr val="FFFFFF"/>
                </a:solidFill>
              </a:rPr>
              <a:t> </a:t>
            </a:r>
            <a:endParaRPr b="1">
              <a:solidFill>
                <a:srgbClr val="FFFFFF"/>
              </a:solidFill>
            </a:endParaRPr>
          </a:p>
        </p:txBody>
      </p:sp>
      <p:cxnSp>
        <p:nvCxnSpPr>
          <p:cNvPr id="151" name="Google Shape;151;p20"/>
          <p:cNvCxnSpPr/>
          <p:nvPr/>
        </p:nvCxnSpPr>
        <p:spPr>
          <a:xfrm>
            <a:off x="1007400" y="3148100"/>
            <a:ext cx="7516800" cy="0"/>
          </a:xfrm>
          <a:prstGeom prst="straightConnector1">
            <a:avLst/>
          </a:prstGeom>
          <a:noFill/>
          <a:ln cap="flat" cmpd="sng" w="76200">
            <a:solidFill>
              <a:srgbClr val="FF9900"/>
            </a:solidFill>
            <a:prstDash val="solid"/>
            <a:round/>
            <a:headEnd len="med" w="med" type="none"/>
            <a:tailEnd len="med" w="med" type="none"/>
          </a:ln>
        </p:spPr>
      </p:cxnSp>
      <p:cxnSp>
        <p:nvCxnSpPr>
          <p:cNvPr id="152" name="Google Shape;152;p20"/>
          <p:cNvCxnSpPr/>
          <p:nvPr/>
        </p:nvCxnSpPr>
        <p:spPr>
          <a:xfrm flipH="1" rot="10800000">
            <a:off x="1017075" y="2857375"/>
            <a:ext cx="7555500" cy="19500"/>
          </a:xfrm>
          <a:prstGeom prst="straightConnector1">
            <a:avLst/>
          </a:prstGeom>
          <a:noFill/>
          <a:ln cap="flat" cmpd="sng" w="76200">
            <a:solidFill>
              <a:srgbClr val="00FF00"/>
            </a:solidFill>
            <a:prstDash val="solid"/>
            <a:round/>
            <a:headEnd len="med" w="med" type="none"/>
            <a:tailEnd len="med" w="med" type="none"/>
          </a:ln>
        </p:spPr>
      </p:cxnSp>
      <p:sp>
        <p:nvSpPr>
          <p:cNvPr id="153" name="Google Shape;153;p20"/>
          <p:cNvSpPr/>
          <p:nvPr/>
        </p:nvSpPr>
        <p:spPr>
          <a:xfrm>
            <a:off x="8485325" y="2586275"/>
            <a:ext cx="358500" cy="967500"/>
          </a:xfrm>
          <a:prstGeom prst="rect">
            <a:avLst/>
          </a:prstGeom>
          <a:solidFill>
            <a:srgbClr val="073763"/>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0"/>
          <p:cNvSpPr txBox="1"/>
          <p:nvPr/>
        </p:nvSpPr>
        <p:spPr>
          <a:xfrm>
            <a:off x="561900" y="2686750"/>
            <a:ext cx="445500" cy="2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FF00"/>
                </a:solidFill>
              </a:rPr>
              <a:t>TX</a:t>
            </a:r>
            <a:endParaRPr b="1">
              <a:solidFill>
                <a:srgbClr val="00FF00"/>
              </a:solidFill>
            </a:endParaRPr>
          </a:p>
        </p:txBody>
      </p:sp>
      <p:sp>
        <p:nvSpPr>
          <p:cNvPr id="155" name="Google Shape;155;p20"/>
          <p:cNvSpPr txBox="1"/>
          <p:nvPr/>
        </p:nvSpPr>
        <p:spPr>
          <a:xfrm>
            <a:off x="520575" y="2953775"/>
            <a:ext cx="445500" cy="2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9900"/>
                </a:solidFill>
              </a:rPr>
              <a:t>RX</a:t>
            </a:r>
            <a:endParaRPr b="1">
              <a:solidFill>
                <a:srgbClr val="FF9900"/>
              </a:solidFill>
            </a:endParaRPr>
          </a:p>
        </p:txBody>
      </p:sp>
      <p:cxnSp>
        <p:nvCxnSpPr>
          <p:cNvPr id="156" name="Google Shape;156;p20"/>
          <p:cNvCxnSpPr/>
          <p:nvPr/>
        </p:nvCxnSpPr>
        <p:spPr>
          <a:xfrm>
            <a:off x="1268925" y="2886550"/>
            <a:ext cx="9600" cy="1181700"/>
          </a:xfrm>
          <a:prstGeom prst="straightConnector1">
            <a:avLst/>
          </a:prstGeom>
          <a:noFill/>
          <a:ln cap="flat" cmpd="sng" w="38100">
            <a:solidFill>
              <a:srgbClr val="00FF00"/>
            </a:solidFill>
            <a:prstDash val="solid"/>
            <a:round/>
            <a:headEnd len="med" w="med" type="none"/>
            <a:tailEnd len="med" w="med" type="none"/>
          </a:ln>
        </p:spPr>
      </p:cxnSp>
      <p:cxnSp>
        <p:nvCxnSpPr>
          <p:cNvPr id="157" name="Google Shape;157;p20"/>
          <p:cNvCxnSpPr/>
          <p:nvPr/>
        </p:nvCxnSpPr>
        <p:spPr>
          <a:xfrm>
            <a:off x="1508500" y="3148100"/>
            <a:ext cx="9600" cy="1181700"/>
          </a:xfrm>
          <a:prstGeom prst="straightConnector1">
            <a:avLst/>
          </a:prstGeom>
          <a:noFill/>
          <a:ln cap="flat" cmpd="sng" w="38100">
            <a:solidFill>
              <a:srgbClr val="FF9900"/>
            </a:solidFill>
            <a:prstDash val="solid"/>
            <a:round/>
            <a:headEnd len="med" w="med" type="none"/>
            <a:tailEnd len="med" w="med" type="none"/>
          </a:ln>
        </p:spPr>
      </p:cxnSp>
      <p:cxnSp>
        <p:nvCxnSpPr>
          <p:cNvPr id="158" name="Google Shape;158;p20"/>
          <p:cNvCxnSpPr/>
          <p:nvPr/>
        </p:nvCxnSpPr>
        <p:spPr>
          <a:xfrm>
            <a:off x="4322825" y="2876875"/>
            <a:ext cx="9600" cy="1181700"/>
          </a:xfrm>
          <a:prstGeom prst="straightConnector1">
            <a:avLst/>
          </a:prstGeom>
          <a:noFill/>
          <a:ln cap="flat" cmpd="sng" w="38100">
            <a:solidFill>
              <a:srgbClr val="00FF00"/>
            </a:solidFill>
            <a:prstDash val="solid"/>
            <a:round/>
            <a:headEnd len="med" w="med" type="none"/>
            <a:tailEnd len="med" w="med" type="none"/>
          </a:ln>
        </p:spPr>
      </p:cxnSp>
      <p:cxnSp>
        <p:nvCxnSpPr>
          <p:cNvPr id="159" name="Google Shape;159;p20"/>
          <p:cNvCxnSpPr/>
          <p:nvPr/>
        </p:nvCxnSpPr>
        <p:spPr>
          <a:xfrm>
            <a:off x="4562400" y="3138425"/>
            <a:ext cx="9600" cy="1181700"/>
          </a:xfrm>
          <a:prstGeom prst="straightConnector1">
            <a:avLst/>
          </a:prstGeom>
          <a:noFill/>
          <a:ln cap="flat" cmpd="sng" w="38100">
            <a:solidFill>
              <a:srgbClr val="FF9900"/>
            </a:solidFill>
            <a:prstDash val="solid"/>
            <a:round/>
            <a:headEnd len="med" w="med" type="none"/>
            <a:tailEnd len="med" w="med" type="none"/>
          </a:ln>
        </p:spPr>
      </p:cxnSp>
      <p:cxnSp>
        <p:nvCxnSpPr>
          <p:cNvPr id="160" name="Google Shape;160;p20"/>
          <p:cNvCxnSpPr/>
          <p:nvPr/>
        </p:nvCxnSpPr>
        <p:spPr>
          <a:xfrm>
            <a:off x="7780463" y="2857375"/>
            <a:ext cx="9600" cy="1181700"/>
          </a:xfrm>
          <a:prstGeom prst="straightConnector1">
            <a:avLst/>
          </a:prstGeom>
          <a:noFill/>
          <a:ln cap="flat" cmpd="sng" w="38100">
            <a:solidFill>
              <a:srgbClr val="00FF00"/>
            </a:solidFill>
            <a:prstDash val="solid"/>
            <a:round/>
            <a:headEnd len="med" w="med" type="none"/>
            <a:tailEnd len="med" w="med" type="none"/>
          </a:ln>
        </p:spPr>
      </p:cxnSp>
      <p:cxnSp>
        <p:nvCxnSpPr>
          <p:cNvPr id="161" name="Google Shape;161;p20"/>
          <p:cNvCxnSpPr/>
          <p:nvPr/>
        </p:nvCxnSpPr>
        <p:spPr>
          <a:xfrm>
            <a:off x="8020038" y="3138425"/>
            <a:ext cx="9600" cy="1181700"/>
          </a:xfrm>
          <a:prstGeom prst="straightConnector1">
            <a:avLst/>
          </a:prstGeom>
          <a:noFill/>
          <a:ln cap="flat" cmpd="sng" w="38100">
            <a:solidFill>
              <a:srgbClr val="FF9900"/>
            </a:solidFill>
            <a:prstDash val="solid"/>
            <a:round/>
            <a:headEnd len="med" w="med" type="none"/>
            <a:tailEnd len="med" w="med" type="none"/>
          </a:ln>
        </p:spPr>
      </p:cxnSp>
      <p:pic>
        <p:nvPicPr>
          <p:cNvPr id="162" name="Google Shape;162;p20"/>
          <p:cNvPicPr preferRelativeResize="0"/>
          <p:nvPr/>
        </p:nvPicPr>
        <p:blipFill>
          <a:blip r:embed="rId3">
            <a:alphaModFix/>
          </a:blip>
          <a:stretch>
            <a:fillRect/>
          </a:stretch>
        </p:blipFill>
        <p:spPr>
          <a:xfrm>
            <a:off x="455249" y="3720775"/>
            <a:ext cx="1585999" cy="938374"/>
          </a:xfrm>
          <a:prstGeom prst="rect">
            <a:avLst/>
          </a:prstGeom>
          <a:noFill/>
          <a:ln>
            <a:noFill/>
          </a:ln>
        </p:spPr>
      </p:pic>
      <p:pic>
        <p:nvPicPr>
          <p:cNvPr id="163" name="Google Shape;163;p20"/>
          <p:cNvPicPr preferRelativeResize="0"/>
          <p:nvPr/>
        </p:nvPicPr>
        <p:blipFill rotWithShape="1">
          <a:blip r:embed="rId4">
            <a:alphaModFix/>
          </a:blip>
          <a:srcRect b="11740" l="0" r="0" t="9308"/>
          <a:stretch/>
        </p:blipFill>
        <p:spPr>
          <a:xfrm>
            <a:off x="3977738" y="3720780"/>
            <a:ext cx="1188525" cy="938375"/>
          </a:xfrm>
          <a:prstGeom prst="rect">
            <a:avLst/>
          </a:prstGeom>
          <a:noFill/>
          <a:ln>
            <a:noFill/>
          </a:ln>
        </p:spPr>
      </p:pic>
      <p:pic>
        <p:nvPicPr>
          <p:cNvPr id="164" name="Google Shape;164;p20"/>
          <p:cNvPicPr preferRelativeResize="0"/>
          <p:nvPr/>
        </p:nvPicPr>
        <p:blipFill>
          <a:blip r:embed="rId5">
            <a:alphaModFix/>
          </a:blip>
          <a:stretch>
            <a:fillRect/>
          </a:stretch>
        </p:blipFill>
        <p:spPr>
          <a:xfrm>
            <a:off x="7487607" y="3553676"/>
            <a:ext cx="834900" cy="1272550"/>
          </a:xfrm>
          <a:prstGeom prst="rect">
            <a:avLst/>
          </a:prstGeom>
          <a:noFill/>
          <a:ln>
            <a:noFill/>
          </a:ln>
        </p:spPr>
      </p:pic>
      <p:sp>
        <p:nvSpPr>
          <p:cNvPr id="165" name="Google Shape;165;p20"/>
          <p:cNvSpPr/>
          <p:nvPr/>
        </p:nvSpPr>
        <p:spPr>
          <a:xfrm>
            <a:off x="5877525" y="2803700"/>
            <a:ext cx="445500" cy="122700"/>
          </a:xfrm>
          <a:prstGeom prst="rect">
            <a:avLst/>
          </a:prstGeom>
          <a:solidFill>
            <a:srgbClr val="073763"/>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6" name="Google Shape;166;p20"/>
          <p:cNvCxnSpPr/>
          <p:nvPr/>
        </p:nvCxnSpPr>
        <p:spPr>
          <a:xfrm flipH="1" rot="10800000">
            <a:off x="5810575" y="2571738"/>
            <a:ext cx="425400" cy="309300"/>
          </a:xfrm>
          <a:prstGeom prst="straightConnector1">
            <a:avLst/>
          </a:prstGeom>
          <a:noFill/>
          <a:ln cap="flat" cmpd="sng" w="76200">
            <a:solidFill>
              <a:srgbClr val="00FF00"/>
            </a:solidFill>
            <a:prstDash val="solid"/>
            <a:round/>
            <a:headEnd len="med" w="med" type="none"/>
            <a:tailEnd len="med" w="med" type="none"/>
          </a:ln>
        </p:spPr>
      </p:cxnSp>
      <p:sp>
        <p:nvSpPr>
          <p:cNvPr id="167" name="Google Shape;167;p20"/>
          <p:cNvSpPr/>
          <p:nvPr/>
        </p:nvSpPr>
        <p:spPr>
          <a:xfrm>
            <a:off x="5877525" y="3064075"/>
            <a:ext cx="445500" cy="122700"/>
          </a:xfrm>
          <a:prstGeom prst="rect">
            <a:avLst/>
          </a:prstGeom>
          <a:solidFill>
            <a:srgbClr val="073763"/>
          </a:solidFill>
          <a:ln cap="flat" cmpd="sng" w="9525">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8" name="Google Shape;168;p20"/>
          <p:cNvCxnSpPr/>
          <p:nvPr/>
        </p:nvCxnSpPr>
        <p:spPr>
          <a:xfrm flipH="1" rot="10800000">
            <a:off x="5737388" y="2857375"/>
            <a:ext cx="425400" cy="309300"/>
          </a:xfrm>
          <a:prstGeom prst="straightConnector1">
            <a:avLst/>
          </a:prstGeom>
          <a:noFill/>
          <a:ln cap="flat" cmpd="sng" w="76200">
            <a:solidFill>
              <a:srgbClr val="FF9900"/>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1"/>
          <p:cNvSpPr/>
          <p:nvPr/>
        </p:nvSpPr>
        <p:spPr>
          <a:xfrm>
            <a:off x="0" y="0"/>
            <a:ext cx="9144000" cy="51435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74" name="Google Shape;174;p21"/>
          <p:cNvSpPr txBox="1"/>
          <p:nvPr/>
        </p:nvSpPr>
        <p:spPr>
          <a:xfrm>
            <a:off x="356825" y="294400"/>
            <a:ext cx="2416500" cy="4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400">
              <a:solidFill>
                <a:srgbClr val="FFFFFF"/>
              </a:solidFill>
            </a:endParaRPr>
          </a:p>
        </p:txBody>
      </p:sp>
      <p:pic>
        <p:nvPicPr>
          <p:cNvPr id="175" name="Google Shape;175;p21"/>
          <p:cNvPicPr preferRelativeResize="0"/>
          <p:nvPr/>
        </p:nvPicPr>
        <p:blipFill rotWithShape="1">
          <a:blip r:embed="rId3">
            <a:alphaModFix/>
          </a:blip>
          <a:srcRect b="30540" l="0" r="0" t="36457"/>
          <a:stretch/>
        </p:blipFill>
        <p:spPr>
          <a:xfrm>
            <a:off x="231138" y="1384038"/>
            <a:ext cx="4215173" cy="3248501"/>
          </a:xfrm>
          <a:prstGeom prst="rect">
            <a:avLst/>
          </a:prstGeom>
          <a:noFill/>
          <a:ln cap="flat" cmpd="sng" w="76200">
            <a:solidFill>
              <a:srgbClr val="FFFFFF"/>
            </a:solidFill>
            <a:prstDash val="solid"/>
            <a:round/>
            <a:headEnd len="sm" w="sm" type="none"/>
            <a:tailEnd len="sm" w="sm" type="none"/>
          </a:ln>
        </p:spPr>
      </p:pic>
      <p:sp>
        <p:nvSpPr>
          <p:cNvPr id="176" name="Google Shape;176;p21"/>
          <p:cNvSpPr/>
          <p:nvPr/>
        </p:nvSpPr>
        <p:spPr>
          <a:xfrm>
            <a:off x="2407551" y="2078938"/>
            <a:ext cx="1286250" cy="1312825"/>
          </a:xfrm>
          <a:custGeom>
            <a:rect b="b" l="l" r="r" t="t"/>
            <a:pathLst>
              <a:path extrusionOk="0" h="52513" w="51450">
                <a:moveTo>
                  <a:pt x="10045" y="46718"/>
                </a:moveTo>
                <a:cubicBezTo>
                  <a:pt x="16297" y="50392"/>
                  <a:pt x="31058" y="54582"/>
                  <a:pt x="37890" y="51359"/>
                </a:cubicBezTo>
                <a:cubicBezTo>
                  <a:pt x="44722" y="48136"/>
                  <a:pt x="49814" y="34859"/>
                  <a:pt x="51039" y="27382"/>
                </a:cubicBezTo>
                <a:cubicBezTo>
                  <a:pt x="52264" y="19905"/>
                  <a:pt x="50266" y="10817"/>
                  <a:pt x="45238" y="6498"/>
                </a:cubicBezTo>
                <a:cubicBezTo>
                  <a:pt x="40211" y="2180"/>
                  <a:pt x="28351" y="-2332"/>
                  <a:pt x="20874" y="1471"/>
                </a:cubicBezTo>
                <a:cubicBezTo>
                  <a:pt x="13397" y="5274"/>
                  <a:pt x="2182" y="21774"/>
                  <a:pt x="377" y="29315"/>
                </a:cubicBezTo>
                <a:cubicBezTo>
                  <a:pt x="-1428" y="36856"/>
                  <a:pt x="3793" y="43044"/>
                  <a:pt x="10045" y="46718"/>
                </a:cubicBezTo>
                <a:close/>
              </a:path>
            </a:pathLst>
          </a:custGeom>
          <a:noFill/>
          <a:ln cap="flat" cmpd="sng" w="76200">
            <a:solidFill>
              <a:srgbClr val="FF0000"/>
            </a:solidFill>
            <a:prstDash val="solid"/>
            <a:round/>
            <a:headEnd len="med" w="med" type="none"/>
            <a:tailEnd len="med" w="med" type="none"/>
          </a:ln>
        </p:spPr>
      </p:sp>
      <p:sp>
        <p:nvSpPr>
          <p:cNvPr id="177" name="Google Shape;177;p21"/>
          <p:cNvSpPr/>
          <p:nvPr/>
        </p:nvSpPr>
        <p:spPr>
          <a:xfrm>
            <a:off x="6591676" y="1394138"/>
            <a:ext cx="1286250" cy="1312825"/>
          </a:xfrm>
          <a:custGeom>
            <a:rect b="b" l="l" r="r" t="t"/>
            <a:pathLst>
              <a:path extrusionOk="0" h="52513" w="51450">
                <a:moveTo>
                  <a:pt x="10045" y="46718"/>
                </a:moveTo>
                <a:cubicBezTo>
                  <a:pt x="16297" y="50392"/>
                  <a:pt x="31058" y="54582"/>
                  <a:pt x="37890" y="51359"/>
                </a:cubicBezTo>
                <a:cubicBezTo>
                  <a:pt x="44722" y="48136"/>
                  <a:pt x="49814" y="34859"/>
                  <a:pt x="51039" y="27382"/>
                </a:cubicBezTo>
                <a:cubicBezTo>
                  <a:pt x="52264" y="19905"/>
                  <a:pt x="50266" y="10817"/>
                  <a:pt x="45238" y="6498"/>
                </a:cubicBezTo>
                <a:cubicBezTo>
                  <a:pt x="40211" y="2180"/>
                  <a:pt x="28351" y="-2332"/>
                  <a:pt x="20874" y="1471"/>
                </a:cubicBezTo>
                <a:cubicBezTo>
                  <a:pt x="13397" y="5274"/>
                  <a:pt x="2182" y="21774"/>
                  <a:pt x="377" y="29315"/>
                </a:cubicBezTo>
                <a:cubicBezTo>
                  <a:pt x="-1428" y="36856"/>
                  <a:pt x="3793" y="43044"/>
                  <a:pt x="10045" y="46718"/>
                </a:cubicBezTo>
                <a:close/>
              </a:path>
            </a:pathLst>
          </a:custGeom>
          <a:noFill/>
          <a:ln cap="flat" cmpd="sng" w="76200">
            <a:solidFill>
              <a:srgbClr val="FF0000"/>
            </a:solidFill>
            <a:prstDash val="solid"/>
            <a:round/>
            <a:headEnd len="med" w="med" type="none"/>
            <a:tailEnd len="med" w="med" type="none"/>
          </a:ln>
        </p:spPr>
      </p:sp>
      <p:sp>
        <p:nvSpPr>
          <p:cNvPr id="178" name="Google Shape;178;p21"/>
          <p:cNvSpPr txBox="1"/>
          <p:nvPr/>
        </p:nvSpPr>
        <p:spPr>
          <a:xfrm>
            <a:off x="338013" y="4632550"/>
            <a:ext cx="4001400" cy="24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Vias de comunicação </a:t>
            </a:r>
            <a:r>
              <a:rPr b="1" lang="en" sz="1800" u="sng">
                <a:solidFill>
                  <a:srgbClr val="FFFFFF"/>
                </a:solidFill>
              </a:rPr>
              <a:t>seccionadas</a:t>
            </a:r>
            <a:endParaRPr b="1" sz="1800" u="sng">
              <a:solidFill>
                <a:srgbClr val="FFFFFF"/>
              </a:solidFill>
            </a:endParaRPr>
          </a:p>
        </p:txBody>
      </p:sp>
      <p:sp>
        <p:nvSpPr>
          <p:cNvPr id="179" name="Google Shape;179;p21"/>
          <p:cNvSpPr txBox="1"/>
          <p:nvPr/>
        </p:nvSpPr>
        <p:spPr>
          <a:xfrm>
            <a:off x="4851688" y="4632550"/>
            <a:ext cx="4001400" cy="24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Vias de comunicação </a:t>
            </a:r>
            <a:r>
              <a:rPr b="1" lang="en" sz="1800" u="sng">
                <a:solidFill>
                  <a:srgbClr val="FFFFFF"/>
                </a:solidFill>
              </a:rPr>
              <a:t>habilitadas</a:t>
            </a:r>
            <a:endParaRPr b="1" sz="1800" u="sng">
              <a:solidFill>
                <a:srgbClr val="FFFFFF"/>
              </a:solidFill>
            </a:endParaRPr>
          </a:p>
        </p:txBody>
      </p:sp>
      <p:sp>
        <p:nvSpPr>
          <p:cNvPr id="180" name="Google Shape;180;p21"/>
          <p:cNvSpPr/>
          <p:nvPr/>
        </p:nvSpPr>
        <p:spPr>
          <a:xfrm>
            <a:off x="0" y="239650"/>
            <a:ext cx="9144000" cy="887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1" name="Google Shape;181;p21"/>
          <p:cNvPicPr preferRelativeResize="0"/>
          <p:nvPr/>
        </p:nvPicPr>
        <p:blipFill rotWithShape="1">
          <a:blip r:embed="rId4">
            <a:alphaModFix/>
          </a:blip>
          <a:srcRect b="16996" l="0" r="1283" t="17481"/>
          <a:stretch/>
        </p:blipFill>
        <p:spPr>
          <a:xfrm>
            <a:off x="7938850" y="283251"/>
            <a:ext cx="1205150" cy="799876"/>
          </a:xfrm>
          <a:prstGeom prst="rect">
            <a:avLst/>
          </a:prstGeom>
          <a:noFill/>
          <a:ln cap="flat" cmpd="sng" w="9525">
            <a:solidFill>
              <a:srgbClr val="FFFFFF"/>
            </a:solidFill>
            <a:prstDash val="solid"/>
            <a:round/>
            <a:headEnd len="sm" w="sm" type="none"/>
            <a:tailEnd len="sm" w="sm" type="none"/>
          </a:ln>
        </p:spPr>
      </p:pic>
      <p:sp>
        <p:nvSpPr>
          <p:cNvPr id="182" name="Google Shape;182;p21"/>
          <p:cNvSpPr txBox="1"/>
          <p:nvPr/>
        </p:nvSpPr>
        <p:spPr>
          <a:xfrm>
            <a:off x="332700" y="386950"/>
            <a:ext cx="7688400" cy="5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73763"/>
                </a:solidFill>
              </a:rPr>
              <a:t>Chave </a:t>
            </a:r>
            <a:r>
              <a:rPr b="1" i="1" lang="en" sz="2400">
                <a:solidFill>
                  <a:srgbClr val="073763"/>
                </a:solidFill>
              </a:rPr>
              <a:t>DIP Switch </a:t>
            </a:r>
            <a:r>
              <a:rPr b="1" lang="en" sz="2400">
                <a:solidFill>
                  <a:srgbClr val="073763"/>
                </a:solidFill>
              </a:rPr>
              <a:t>implantada</a:t>
            </a:r>
            <a:r>
              <a:rPr b="1" lang="en" sz="2400">
                <a:solidFill>
                  <a:srgbClr val="073763"/>
                </a:solidFill>
              </a:rPr>
              <a:t> a um circuito</a:t>
            </a:r>
            <a:endParaRPr b="1" sz="2400">
              <a:solidFill>
                <a:srgbClr val="073763"/>
              </a:solidFill>
            </a:endParaRPr>
          </a:p>
        </p:txBody>
      </p:sp>
      <p:sp>
        <p:nvSpPr>
          <p:cNvPr id="183" name="Google Shape;183;p21"/>
          <p:cNvSpPr/>
          <p:nvPr/>
        </p:nvSpPr>
        <p:spPr>
          <a:xfrm rot="-3363375">
            <a:off x="6851080" y="686752"/>
            <a:ext cx="1766543" cy="207764"/>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4" name="Google Shape;184;p21"/>
          <p:cNvPicPr preferRelativeResize="0"/>
          <p:nvPr/>
        </p:nvPicPr>
        <p:blipFill rotWithShape="1">
          <a:blip r:embed="rId5">
            <a:alphaModFix/>
          </a:blip>
          <a:srcRect b="30015" l="0" r="0" t="31467"/>
          <a:stretch/>
        </p:blipFill>
        <p:spPr>
          <a:xfrm>
            <a:off x="4784702" y="1384050"/>
            <a:ext cx="4135393" cy="3248501"/>
          </a:xfrm>
          <a:prstGeom prst="rect">
            <a:avLst/>
          </a:prstGeom>
          <a:noFill/>
          <a:ln cap="flat" cmpd="sng" w="76200">
            <a:solidFill>
              <a:srgbClr val="FFFFFF"/>
            </a:solidFill>
            <a:prstDash val="solid"/>
            <a:round/>
            <a:headEnd len="sm" w="sm" type="none"/>
            <a:tailEnd len="sm" w="sm" type="none"/>
          </a:ln>
        </p:spPr>
      </p:pic>
      <p:sp>
        <p:nvSpPr>
          <p:cNvPr id="185" name="Google Shape;185;p21"/>
          <p:cNvSpPr/>
          <p:nvPr/>
        </p:nvSpPr>
        <p:spPr>
          <a:xfrm>
            <a:off x="6591676" y="1960113"/>
            <a:ext cx="1286250" cy="1312825"/>
          </a:xfrm>
          <a:custGeom>
            <a:rect b="b" l="l" r="r" t="t"/>
            <a:pathLst>
              <a:path extrusionOk="0" h="52513" w="51450">
                <a:moveTo>
                  <a:pt x="10045" y="46718"/>
                </a:moveTo>
                <a:cubicBezTo>
                  <a:pt x="16297" y="50392"/>
                  <a:pt x="31058" y="54582"/>
                  <a:pt x="37890" y="51359"/>
                </a:cubicBezTo>
                <a:cubicBezTo>
                  <a:pt x="44722" y="48136"/>
                  <a:pt x="49814" y="34859"/>
                  <a:pt x="51039" y="27382"/>
                </a:cubicBezTo>
                <a:cubicBezTo>
                  <a:pt x="52264" y="19905"/>
                  <a:pt x="50266" y="10817"/>
                  <a:pt x="45238" y="6498"/>
                </a:cubicBezTo>
                <a:cubicBezTo>
                  <a:pt x="40211" y="2180"/>
                  <a:pt x="28351" y="-2332"/>
                  <a:pt x="20874" y="1471"/>
                </a:cubicBezTo>
                <a:cubicBezTo>
                  <a:pt x="13397" y="5274"/>
                  <a:pt x="2182" y="21774"/>
                  <a:pt x="377" y="29315"/>
                </a:cubicBezTo>
                <a:cubicBezTo>
                  <a:pt x="-1428" y="36856"/>
                  <a:pt x="3793" y="43044"/>
                  <a:pt x="10045" y="46718"/>
                </a:cubicBezTo>
                <a:close/>
              </a:path>
            </a:pathLst>
          </a:custGeom>
          <a:noFill/>
          <a:ln cap="flat" cmpd="sng" w="76200">
            <a:solidFill>
              <a:srgbClr val="FF0000"/>
            </a:solidFill>
            <a:prstDash val="solid"/>
            <a:round/>
            <a:headEnd len="med" w="med" type="none"/>
            <a:tailEnd len="med" w="med" type="none"/>
          </a:ln>
        </p:spPr>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